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1"/>
  </p:notesMasterIdLst>
  <p:sldIdLst>
    <p:sldId id="256" r:id="rId2"/>
    <p:sldId id="257" r:id="rId3"/>
    <p:sldId id="260" r:id="rId4"/>
    <p:sldId id="258" r:id="rId5"/>
    <p:sldId id="259" r:id="rId6"/>
    <p:sldId id="261" r:id="rId7"/>
    <p:sldId id="267" r:id="rId8"/>
    <p:sldId id="262" r:id="rId9"/>
    <p:sldId id="264" r:id="rId10"/>
    <p:sldId id="263" r:id="rId11"/>
    <p:sldId id="268" r:id="rId12"/>
    <p:sldId id="265" r:id="rId13"/>
    <p:sldId id="266"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42B5514E-D0B2-4DDC-8853-518EEE5F8380}">
          <p14:sldIdLst>
            <p14:sldId id="256"/>
            <p14:sldId id="257"/>
            <p14:sldId id="260"/>
            <p14:sldId id="258"/>
            <p14:sldId id="259"/>
            <p14:sldId id="261"/>
            <p14:sldId id="267"/>
            <p14:sldId id="262"/>
            <p14:sldId id="264"/>
            <p14:sldId id="263"/>
            <p14:sldId id="268"/>
            <p14:sldId id="265"/>
            <p14:sldId id="266"/>
            <p14:sldId id="269"/>
            <p14:sldId id="270"/>
            <p14:sldId id="271"/>
            <p14:sldId id="272"/>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5" autoAdjust="0"/>
    <p:restoredTop sz="94660"/>
  </p:normalViewPr>
  <p:slideViewPr>
    <p:cSldViewPr snapToGrid="0">
      <p:cViewPr varScale="1">
        <p:scale>
          <a:sx n="64" d="100"/>
          <a:sy n="64" d="100"/>
        </p:scale>
        <p:origin x="72" y="5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EDF76-F26B-4A3F-9D63-D29A0E93F6C7}" type="datetimeFigureOut">
              <a:rPr lang="en-GB" smtClean="0"/>
              <a:t>20/11/2020</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C82D0-DC9C-44C4-8A8B-656D12A3AFA6}" type="slidenum">
              <a:rPr lang="en-GB" smtClean="0"/>
              <a:t>‹N°›</a:t>
            </a:fld>
            <a:endParaRPr lang="en-GB"/>
          </a:p>
        </p:txBody>
      </p:sp>
    </p:spTree>
    <p:extLst>
      <p:ext uri="{BB962C8B-B14F-4D97-AF65-F5344CB8AC3E}">
        <p14:creationId xmlns:p14="http://schemas.microsoft.com/office/powerpoint/2010/main" val="65457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1C5EE78-8190-4077-BDAD-06A066C155DB}" type="datetime1">
              <a:rPr lang="fr-FR" smtClean="0"/>
              <a:t>20/11/2020</a:t>
            </a:fld>
            <a:endParaRPr lang="fr-F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fr-F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A2BE99B-FE06-4389-AF25-986403C34870}" type="slidenum">
              <a:rPr lang="fr-FR" smtClean="0"/>
              <a:t>‹N°›</a:t>
            </a:fld>
            <a:endParaRPr lang="fr-F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77264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F287D1E-9D83-4E37-B801-FAFF77313DFE}" type="datetime1">
              <a:rPr lang="fr-FR" smtClean="0"/>
              <a:t>20/11/2020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A2BE99B-FE06-4389-AF25-986403C34870}" type="slidenum">
              <a:rPr lang="fr-FR" smtClean="0"/>
              <a:t>‹N°›</a:t>
            </a:fld>
            <a:endParaRPr lang="fr-FR"/>
          </a:p>
        </p:txBody>
      </p:sp>
    </p:spTree>
    <p:extLst>
      <p:ext uri="{BB962C8B-B14F-4D97-AF65-F5344CB8AC3E}">
        <p14:creationId xmlns:p14="http://schemas.microsoft.com/office/powerpoint/2010/main" val="3280508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B185A88-7E32-4372-959E-03A31CCFB46B}" type="datetime1">
              <a:rPr lang="fr-FR" smtClean="0"/>
              <a:t>20/11/2020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A2BE99B-FE06-4389-AF25-986403C34870}" type="slidenum">
              <a:rPr lang="fr-FR" smtClean="0"/>
              <a:t>‹N°›</a:t>
            </a:fld>
            <a:endParaRPr lang="fr-FR"/>
          </a:p>
        </p:txBody>
      </p:sp>
    </p:spTree>
    <p:extLst>
      <p:ext uri="{BB962C8B-B14F-4D97-AF65-F5344CB8AC3E}">
        <p14:creationId xmlns:p14="http://schemas.microsoft.com/office/powerpoint/2010/main" val="1929720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9BE3627-676E-4D32-9D54-9B0215F2A4E9}" type="datetime1">
              <a:rPr lang="fr-FR" smtClean="0"/>
              <a:t>20/11/2020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A2BE99B-FE06-4389-AF25-986403C34870}" type="slidenum">
              <a:rPr lang="fr-FR" smtClean="0"/>
              <a:t>‹N°›</a:t>
            </a:fld>
            <a:endParaRPr lang="fr-FR"/>
          </a:p>
        </p:txBody>
      </p:sp>
    </p:spTree>
    <p:extLst>
      <p:ext uri="{BB962C8B-B14F-4D97-AF65-F5344CB8AC3E}">
        <p14:creationId xmlns:p14="http://schemas.microsoft.com/office/powerpoint/2010/main" val="346476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C33BA47-CABC-4E5D-9BFD-C1769966A597}" type="datetime1">
              <a:rPr lang="fr-FR" smtClean="0"/>
              <a:t>20/11/2020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A2BE99B-FE06-4389-AF25-986403C34870}" type="slidenum">
              <a:rPr lang="fr-FR" smtClean="0"/>
              <a:t>‹N°›</a:t>
            </a:fld>
            <a:endParaRPr lang="fr-F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08842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63E92FB-CDF2-4178-9870-C8AC94C1A3CB}" type="datetime1">
              <a:rPr lang="fr-FR" smtClean="0"/>
              <a:t>20/11/2020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A2BE99B-FE06-4389-AF25-986403C34870}" type="slidenum">
              <a:rPr lang="fr-FR" smtClean="0"/>
              <a:t>‹N°›</a:t>
            </a:fld>
            <a:endParaRPr lang="fr-FR"/>
          </a:p>
        </p:txBody>
      </p:sp>
    </p:spTree>
    <p:extLst>
      <p:ext uri="{BB962C8B-B14F-4D97-AF65-F5344CB8AC3E}">
        <p14:creationId xmlns:p14="http://schemas.microsoft.com/office/powerpoint/2010/main" val="47029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0D70425-B7F0-4760-AE6C-5EB8867D4E4B}" type="datetime1">
              <a:rPr lang="fr-FR" smtClean="0"/>
              <a:t>20/11/2020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BA2BE99B-FE06-4389-AF25-986403C34870}" type="slidenum">
              <a:rPr lang="fr-FR" smtClean="0"/>
              <a:t>‹N°›</a:t>
            </a:fld>
            <a:endParaRPr lang="fr-FR"/>
          </a:p>
        </p:txBody>
      </p:sp>
    </p:spTree>
    <p:extLst>
      <p:ext uri="{BB962C8B-B14F-4D97-AF65-F5344CB8AC3E}">
        <p14:creationId xmlns:p14="http://schemas.microsoft.com/office/powerpoint/2010/main" val="286353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1303B6E-9CEE-4CA8-B653-D33B107419CE}" type="datetime1">
              <a:rPr lang="fr-FR" smtClean="0"/>
              <a:t>20/11/2020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A2BE99B-FE06-4389-AF25-986403C34870}" type="slidenum">
              <a:rPr lang="fr-FR" smtClean="0"/>
              <a:t>‹N°›</a:t>
            </a:fld>
            <a:endParaRPr lang="fr-FR"/>
          </a:p>
        </p:txBody>
      </p:sp>
    </p:spTree>
    <p:extLst>
      <p:ext uri="{BB962C8B-B14F-4D97-AF65-F5344CB8AC3E}">
        <p14:creationId xmlns:p14="http://schemas.microsoft.com/office/powerpoint/2010/main" val="2144831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E9E66F-A1BD-47CC-B802-3B65D66D8A2B}" type="datetime1">
              <a:rPr lang="fr-FR" smtClean="0"/>
              <a:t>20/11/2020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BA2BE99B-FE06-4389-AF25-986403C34870}" type="slidenum">
              <a:rPr lang="fr-FR" smtClean="0"/>
              <a:t>‹N°›</a:t>
            </a:fld>
            <a:endParaRPr lang="fr-FR"/>
          </a:p>
        </p:txBody>
      </p:sp>
    </p:spTree>
    <p:extLst>
      <p:ext uri="{BB962C8B-B14F-4D97-AF65-F5344CB8AC3E}">
        <p14:creationId xmlns:p14="http://schemas.microsoft.com/office/powerpoint/2010/main" val="143296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DE69490-BC33-4673-96A0-E99E235ECAFD}" type="datetime1">
              <a:rPr lang="fr-FR" smtClean="0"/>
              <a:t>20/11/2020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A2BE99B-FE06-4389-AF25-986403C34870}" type="slidenum">
              <a:rPr lang="fr-FR" smtClean="0"/>
              <a:t>‹N°›</a:t>
            </a:fld>
            <a:endParaRPr lang="fr-FR"/>
          </a:p>
        </p:txBody>
      </p:sp>
    </p:spTree>
    <p:extLst>
      <p:ext uri="{BB962C8B-B14F-4D97-AF65-F5344CB8AC3E}">
        <p14:creationId xmlns:p14="http://schemas.microsoft.com/office/powerpoint/2010/main" val="416050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DD431A8-5CA1-4B83-97F0-93C8BC9062C5}" type="datetime1">
              <a:rPr lang="fr-FR" smtClean="0"/>
              <a:t>20/11/2020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A2BE99B-FE06-4389-AF25-986403C34870}" type="slidenum">
              <a:rPr lang="fr-FR" smtClean="0"/>
              <a:t>‹N°›</a:t>
            </a:fld>
            <a:endParaRPr lang="fr-FR"/>
          </a:p>
        </p:txBody>
      </p:sp>
    </p:spTree>
    <p:extLst>
      <p:ext uri="{BB962C8B-B14F-4D97-AF65-F5344CB8AC3E}">
        <p14:creationId xmlns:p14="http://schemas.microsoft.com/office/powerpoint/2010/main" val="3756046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0E4AC5E-1D6B-4915-BF02-69F1D5955A2F}" type="datetime1">
              <a:rPr lang="fr-FR" smtClean="0"/>
              <a:t>20/11/2020</a:t>
            </a:fld>
            <a:endParaRPr lang="fr-F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fr-F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A2BE99B-FE06-4389-AF25-986403C34870}" type="slidenum">
              <a:rPr lang="fr-FR" smtClean="0"/>
              <a:t>‹N°›</a:t>
            </a:fld>
            <a:endParaRPr lang="fr-FR"/>
          </a:p>
        </p:txBody>
      </p:sp>
    </p:spTree>
    <p:extLst>
      <p:ext uri="{BB962C8B-B14F-4D97-AF65-F5344CB8AC3E}">
        <p14:creationId xmlns:p14="http://schemas.microsoft.com/office/powerpoint/2010/main" val="34063922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lab-cw1.centralesupelec.fr/cyprien.pierrot/monopoly-equipe-9"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tr_THmqC6Lk&amp;feature=youtu.b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tr_THmqC6Lk&amp;feature=youtu.be"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F838E0-2E15-4E5A-A606-C5A0168E9E38}"/>
              </a:ext>
            </a:extLst>
          </p:cNvPr>
          <p:cNvSpPr>
            <a:spLocks noGrp="1"/>
          </p:cNvSpPr>
          <p:nvPr>
            <p:ph type="ctrTitle"/>
          </p:nvPr>
        </p:nvSpPr>
        <p:spPr>
          <a:xfrm>
            <a:off x="1524000" y="785012"/>
            <a:ext cx="9144000" cy="999400"/>
          </a:xfrm>
        </p:spPr>
        <p:txBody>
          <a:bodyPr>
            <a:noAutofit/>
          </a:bodyPr>
          <a:lstStyle/>
          <a:p>
            <a:pPr algn="ctr"/>
            <a:r>
              <a:rPr lang="fr-FR" sz="8000" dirty="0"/>
              <a:t>Coding </a:t>
            </a:r>
            <a:r>
              <a:rPr lang="fr-FR" sz="8000" dirty="0" err="1"/>
              <a:t>Weeks</a:t>
            </a:r>
            <a:endParaRPr lang="fr-FR" sz="8000" dirty="0"/>
          </a:p>
        </p:txBody>
      </p:sp>
      <p:sp>
        <p:nvSpPr>
          <p:cNvPr id="3" name="Sous-titre 2">
            <a:extLst>
              <a:ext uri="{FF2B5EF4-FFF2-40B4-BE49-F238E27FC236}">
                <a16:creationId xmlns:a16="http://schemas.microsoft.com/office/drawing/2014/main" id="{2F5BF33B-A04A-4270-87C6-7D6D19A037F3}"/>
              </a:ext>
            </a:extLst>
          </p:cNvPr>
          <p:cNvSpPr>
            <a:spLocks noGrp="1"/>
          </p:cNvSpPr>
          <p:nvPr>
            <p:ph type="subTitle" idx="1"/>
          </p:nvPr>
        </p:nvSpPr>
        <p:spPr>
          <a:xfrm>
            <a:off x="995680" y="2441359"/>
            <a:ext cx="4754880" cy="3852909"/>
          </a:xfrm>
        </p:spPr>
        <p:txBody>
          <a:bodyPr>
            <a:normAutofit fontScale="62500" lnSpcReduction="20000"/>
          </a:bodyPr>
          <a:lstStyle/>
          <a:p>
            <a:r>
              <a:rPr lang="fr-FR" sz="3200" b="1" dirty="0">
                <a:solidFill>
                  <a:schemeClr val="tx1"/>
                </a:solidFill>
              </a:rPr>
              <a:t>Equipe 9 :</a:t>
            </a:r>
          </a:p>
          <a:p>
            <a:r>
              <a:rPr lang="fr-FR" sz="2400" dirty="0">
                <a:solidFill>
                  <a:schemeClr val="tx1"/>
                </a:solidFill>
              </a:rPr>
              <a:t>Réalisation d’un Monopoly version CS</a:t>
            </a:r>
          </a:p>
          <a:p>
            <a:pPr algn="l"/>
            <a:endParaRPr lang="fr-FR" sz="2400" dirty="0">
              <a:solidFill>
                <a:schemeClr val="tx1"/>
              </a:solidFill>
            </a:endParaRPr>
          </a:p>
          <a:p>
            <a:pPr algn="l"/>
            <a:r>
              <a:rPr lang="fr-FR" sz="2900" b="1" dirty="0">
                <a:solidFill>
                  <a:schemeClr val="tx1"/>
                </a:solidFill>
              </a:rPr>
              <a:t>Composition de l’équipe :</a:t>
            </a:r>
          </a:p>
          <a:p>
            <a:pPr marL="342900" indent="-342900" algn="l">
              <a:buFontTx/>
              <a:buChar char="-"/>
            </a:pPr>
            <a:r>
              <a:rPr lang="fr-FR" sz="2400" dirty="0">
                <a:solidFill>
                  <a:schemeClr val="tx1"/>
                </a:solidFill>
              </a:rPr>
              <a:t>Cyprien Pierrot, délégué</a:t>
            </a:r>
          </a:p>
          <a:p>
            <a:pPr marL="342900" indent="-342900" algn="l">
              <a:buFontTx/>
              <a:buChar char="-"/>
            </a:pPr>
            <a:r>
              <a:rPr lang="fr-FR" sz="2400" dirty="0">
                <a:solidFill>
                  <a:schemeClr val="tx1"/>
                </a:solidFill>
              </a:rPr>
              <a:t>Eglantine Collet-Manent</a:t>
            </a:r>
          </a:p>
          <a:p>
            <a:pPr marL="342900" indent="-342900" algn="l">
              <a:buFontTx/>
              <a:buChar char="-"/>
            </a:pPr>
            <a:r>
              <a:rPr lang="fr-FR" sz="2400" dirty="0">
                <a:solidFill>
                  <a:schemeClr val="tx1"/>
                </a:solidFill>
              </a:rPr>
              <a:t>Louis </a:t>
            </a:r>
            <a:r>
              <a:rPr lang="fr-FR" sz="2400" dirty="0" err="1">
                <a:solidFill>
                  <a:schemeClr val="tx1"/>
                </a:solidFill>
              </a:rPr>
              <a:t>Beutter</a:t>
            </a:r>
            <a:endParaRPr lang="fr-FR" sz="2400" dirty="0">
              <a:solidFill>
                <a:schemeClr val="tx1"/>
              </a:solidFill>
            </a:endParaRPr>
          </a:p>
          <a:p>
            <a:pPr marL="342900" indent="-342900" algn="l">
              <a:buFontTx/>
              <a:buChar char="-"/>
            </a:pPr>
            <a:r>
              <a:rPr lang="fr-FR" sz="2400" dirty="0">
                <a:solidFill>
                  <a:schemeClr val="tx1"/>
                </a:solidFill>
              </a:rPr>
              <a:t>Téo Chaillou</a:t>
            </a:r>
          </a:p>
          <a:p>
            <a:pPr marL="342900" indent="-342900" algn="l">
              <a:buFontTx/>
              <a:buChar char="-"/>
            </a:pPr>
            <a:r>
              <a:rPr lang="fr-FR" sz="2400" dirty="0">
                <a:solidFill>
                  <a:schemeClr val="tx1"/>
                </a:solidFill>
              </a:rPr>
              <a:t>Hugo </a:t>
            </a:r>
            <a:r>
              <a:rPr lang="fr-FR" sz="2400" dirty="0" err="1">
                <a:solidFill>
                  <a:schemeClr val="tx1"/>
                </a:solidFill>
              </a:rPr>
              <a:t>Crepel</a:t>
            </a:r>
            <a:endParaRPr lang="fr-FR" sz="2400" dirty="0">
              <a:solidFill>
                <a:schemeClr val="tx1"/>
              </a:solidFill>
            </a:endParaRPr>
          </a:p>
          <a:p>
            <a:pPr marL="342900" indent="-342900" algn="l">
              <a:buFontTx/>
              <a:buChar char="-"/>
            </a:pPr>
            <a:r>
              <a:rPr lang="fr-FR" sz="2400" dirty="0">
                <a:solidFill>
                  <a:schemeClr val="tx1"/>
                </a:solidFill>
              </a:rPr>
              <a:t>Thomas Giudicissi</a:t>
            </a:r>
          </a:p>
        </p:txBody>
      </p:sp>
      <p:sp>
        <p:nvSpPr>
          <p:cNvPr id="4" name="ZoneTexte 3">
            <a:extLst>
              <a:ext uri="{FF2B5EF4-FFF2-40B4-BE49-F238E27FC236}">
                <a16:creationId xmlns:a16="http://schemas.microsoft.com/office/drawing/2014/main" id="{369A8DB5-F24E-41ED-AECC-B5603D7356B2}"/>
              </a:ext>
            </a:extLst>
          </p:cNvPr>
          <p:cNvSpPr txBox="1"/>
          <p:nvPr/>
        </p:nvSpPr>
        <p:spPr>
          <a:xfrm>
            <a:off x="6708558" y="3309541"/>
            <a:ext cx="4754881" cy="1246495"/>
          </a:xfrm>
          <a:prstGeom prst="rect">
            <a:avLst/>
          </a:prstGeom>
          <a:noFill/>
        </p:spPr>
        <p:txBody>
          <a:bodyPr wrap="square" rtlCol="0">
            <a:spAutoFit/>
          </a:bodyPr>
          <a:lstStyle/>
          <a:p>
            <a:r>
              <a:rPr lang="fr-FR" sz="2400" dirty="0"/>
              <a:t>Lien dépôt </a:t>
            </a:r>
            <a:r>
              <a:rPr lang="fr-FR" sz="2400" dirty="0" err="1"/>
              <a:t>Gitlab</a:t>
            </a:r>
            <a:r>
              <a:rPr lang="fr-FR" sz="2400" dirty="0"/>
              <a:t> :</a:t>
            </a:r>
          </a:p>
          <a:p>
            <a:endParaRPr lang="fr-FR" sz="900" dirty="0"/>
          </a:p>
          <a:p>
            <a:r>
              <a:rPr lang="fr-FR" sz="1400" dirty="0">
                <a:hlinkClick r:id="rId2"/>
              </a:rPr>
              <a:t>https://gitlab-cw1.centralesupelec.fr/cyprien.pierrot/monopoly-equipe-9</a:t>
            </a:r>
            <a:r>
              <a:rPr lang="fr-FR" sz="1400" dirty="0"/>
              <a:t> </a:t>
            </a:r>
          </a:p>
        </p:txBody>
      </p:sp>
      <p:sp>
        <p:nvSpPr>
          <p:cNvPr id="5" name="Espace réservé du numéro de diapositive 4">
            <a:extLst>
              <a:ext uri="{FF2B5EF4-FFF2-40B4-BE49-F238E27FC236}">
                <a16:creationId xmlns:a16="http://schemas.microsoft.com/office/drawing/2014/main" id="{80D56920-3AE0-4114-98ED-620897A5EB34}"/>
              </a:ext>
            </a:extLst>
          </p:cNvPr>
          <p:cNvSpPr>
            <a:spLocks noGrp="1"/>
          </p:cNvSpPr>
          <p:nvPr>
            <p:ph type="sldNum" sz="quarter" idx="12"/>
          </p:nvPr>
        </p:nvSpPr>
        <p:spPr/>
        <p:txBody>
          <a:bodyPr>
            <a:normAutofit lnSpcReduction="10000"/>
          </a:bodyPr>
          <a:lstStyle/>
          <a:p>
            <a:fld id="{BA2BE99B-FE06-4389-AF25-986403C34870}" type="slidenum">
              <a:rPr lang="fr-FR" smtClean="0"/>
              <a:t>1</a:t>
            </a:fld>
            <a:endParaRPr lang="fr-FR"/>
          </a:p>
        </p:txBody>
      </p:sp>
    </p:spTree>
    <p:extLst>
      <p:ext uri="{BB962C8B-B14F-4D97-AF65-F5344CB8AC3E}">
        <p14:creationId xmlns:p14="http://schemas.microsoft.com/office/powerpoint/2010/main" val="2992920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B9CE0-EC42-4DA9-BEC2-70BC0827C00E}"/>
              </a:ext>
            </a:extLst>
          </p:cNvPr>
          <p:cNvSpPr>
            <a:spLocks noGrp="1"/>
          </p:cNvSpPr>
          <p:nvPr>
            <p:ph type="title"/>
          </p:nvPr>
        </p:nvSpPr>
        <p:spPr>
          <a:xfrm>
            <a:off x="1249680" y="384899"/>
            <a:ext cx="9692640" cy="840219"/>
          </a:xfrm>
        </p:spPr>
        <p:txBody>
          <a:bodyPr/>
          <a:lstStyle/>
          <a:p>
            <a:pPr algn="ctr"/>
            <a:r>
              <a:rPr lang="fr-FR" dirty="0"/>
              <a:t>Réaliser le Sprint 2 :</a:t>
            </a:r>
          </a:p>
        </p:txBody>
      </p:sp>
      <p:sp>
        <p:nvSpPr>
          <p:cNvPr id="3" name="Espace réservé du contenu 2">
            <a:extLst>
              <a:ext uri="{FF2B5EF4-FFF2-40B4-BE49-F238E27FC236}">
                <a16:creationId xmlns:a16="http://schemas.microsoft.com/office/drawing/2014/main" id="{1CA20EA2-9454-4723-88D2-FE65203D9249}"/>
              </a:ext>
            </a:extLst>
          </p:cNvPr>
          <p:cNvSpPr>
            <a:spLocks noGrp="1"/>
          </p:cNvSpPr>
          <p:nvPr>
            <p:ph idx="1"/>
          </p:nvPr>
        </p:nvSpPr>
        <p:spPr>
          <a:xfrm>
            <a:off x="967666" y="1580225"/>
            <a:ext cx="8392902" cy="3569291"/>
          </a:xfrm>
        </p:spPr>
        <p:txBody>
          <a:bodyPr>
            <a:normAutofit fontScale="32500" lnSpcReduction="20000"/>
          </a:bodyPr>
          <a:lstStyle/>
          <a:p>
            <a:r>
              <a:rPr lang="fr-FR" sz="8000" dirty="0"/>
              <a:t>Modification des dictionnaires pour y ajouter des variables nécessaires aux nouvelles fonctionnalités</a:t>
            </a:r>
            <a:endParaRPr lang="fr-FR" sz="3200" dirty="0"/>
          </a:p>
          <a:p>
            <a:r>
              <a:rPr lang="fr-FR" sz="8000" dirty="0"/>
              <a:t>Adaptation des programmes existants aux besoins de ce nouveau plateau 11*11</a:t>
            </a:r>
          </a:p>
          <a:p>
            <a:r>
              <a:rPr lang="fr-FR" sz="8000" dirty="0"/>
              <a:t>Création de programmes pour les nouvelles fonctionnalités (prison, cartes chance, vente)</a:t>
            </a:r>
          </a:p>
          <a:p>
            <a:pPr marL="0" indent="0">
              <a:buNone/>
            </a:pPr>
            <a:r>
              <a:rPr lang="fr-FR" sz="8000" dirty="0"/>
              <a:t>	</a:t>
            </a:r>
          </a:p>
          <a:p>
            <a:pPr marL="0" indent="0">
              <a:buNone/>
            </a:pPr>
            <a:endParaRPr lang="fr-FR" sz="2400" dirty="0"/>
          </a:p>
        </p:txBody>
      </p:sp>
      <p:pic>
        <p:nvPicPr>
          <p:cNvPr id="5" name="Image 4">
            <a:extLst>
              <a:ext uri="{FF2B5EF4-FFF2-40B4-BE49-F238E27FC236}">
                <a16:creationId xmlns:a16="http://schemas.microsoft.com/office/drawing/2014/main" id="{4421F0A0-4E19-4D21-AB0A-1E2ACEF68DF5}"/>
              </a:ext>
            </a:extLst>
          </p:cNvPr>
          <p:cNvPicPr>
            <a:picLocks noChangeAspect="1"/>
          </p:cNvPicPr>
          <p:nvPr/>
        </p:nvPicPr>
        <p:blipFill rotWithShape="1">
          <a:blip r:embed="rId2">
            <a:extLst>
              <a:ext uri="{28A0092B-C50C-407E-A947-70E740481C1C}">
                <a14:useLocalDpi xmlns:a14="http://schemas.microsoft.com/office/drawing/2010/main" val="0"/>
              </a:ext>
            </a:extLst>
          </a:blip>
          <a:srcRect l="23155" t="54174" r="10150" b="21942"/>
          <a:stretch/>
        </p:blipFill>
        <p:spPr>
          <a:xfrm>
            <a:off x="967666" y="4735931"/>
            <a:ext cx="8902546" cy="1793289"/>
          </a:xfrm>
          <a:prstGeom prst="rect">
            <a:avLst/>
          </a:prstGeom>
        </p:spPr>
      </p:pic>
      <p:sp>
        <p:nvSpPr>
          <p:cNvPr id="4" name="Espace réservé du numéro de diapositive 3">
            <a:extLst>
              <a:ext uri="{FF2B5EF4-FFF2-40B4-BE49-F238E27FC236}">
                <a16:creationId xmlns:a16="http://schemas.microsoft.com/office/drawing/2014/main" id="{8F6A5775-B1CD-406E-95A2-EB181C4B6D1D}"/>
              </a:ext>
            </a:extLst>
          </p:cNvPr>
          <p:cNvSpPr>
            <a:spLocks noGrp="1"/>
          </p:cNvSpPr>
          <p:nvPr>
            <p:ph type="sldNum" sz="quarter" idx="12"/>
          </p:nvPr>
        </p:nvSpPr>
        <p:spPr/>
        <p:txBody>
          <a:bodyPr>
            <a:normAutofit lnSpcReduction="10000"/>
          </a:bodyPr>
          <a:lstStyle/>
          <a:p>
            <a:fld id="{BA2BE99B-FE06-4389-AF25-986403C34870}" type="slidenum">
              <a:rPr lang="fr-FR" smtClean="0"/>
              <a:t>10</a:t>
            </a:fld>
            <a:endParaRPr lang="fr-FR"/>
          </a:p>
        </p:txBody>
      </p:sp>
    </p:spTree>
    <p:extLst>
      <p:ext uri="{BB962C8B-B14F-4D97-AF65-F5344CB8AC3E}">
        <p14:creationId xmlns:p14="http://schemas.microsoft.com/office/powerpoint/2010/main" val="332090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E0DC457-0B6C-4D84-8D4B-C8AE673696B0}"/>
              </a:ext>
            </a:extLst>
          </p:cNvPr>
          <p:cNvSpPr>
            <a:spLocks noGrp="1"/>
          </p:cNvSpPr>
          <p:nvPr>
            <p:ph idx="1"/>
          </p:nvPr>
        </p:nvSpPr>
        <p:spPr>
          <a:xfrm>
            <a:off x="588103" y="1287379"/>
            <a:ext cx="10156097" cy="5305925"/>
          </a:xfrm>
        </p:spPr>
        <p:txBody>
          <a:bodyPr>
            <a:normAutofit fontScale="85000" lnSpcReduction="20000"/>
          </a:bodyPr>
          <a:lstStyle/>
          <a:p>
            <a:r>
              <a:rPr lang="fr-FR" dirty="0"/>
              <a:t>Obtenir une interface graphique faite à l'aide de </a:t>
            </a:r>
            <a:r>
              <a:rPr lang="fr-FR" dirty="0" err="1"/>
              <a:t>tkinter</a:t>
            </a:r>
            <a:r>
              <a:rPr lang="fr-FR" dirty="0"/>
              <a:t> d'un plateau 11*11</a:t>
            </a:r>
          </a:p>
          <a:p>
            <a:pPr lvl="1"/>
            <a:r>
              <a:rPr lang="fr-FR" dirty="0"/>
              <a:t>Référent : Téo</a:t>
            </a:r>
          </a:p>
          <a:p>
            <a:r>
              <a:rPr lang="en-GB" dirty="0" err="1"/>
              <a:t>Remplir</a:t>
            </a:r>
            <a:r>
              <a:rPr lang="en-GB" dirty="0"/>
              <a:t> </a:t>
            </a:r>
            <a:r>
              <a:rPr lang="en-GB" dirty="0" err="1"/>
              <a:t>l'interface</a:t>
            </a:r>
            <a:r>
              <a:rPr lang="en-GB" dirty="0"/>
              <a:t> </a:t>
            </a:r>
            <a:r>
              <a:rPr lang="en-GB" dirty="0" err="1"/>
              <a:t>graphique</a:t>
            </a:r>
            <a:endParaRPr lang="en-GB" dirty="0"/>
          </a:p>
          <a:p>
            <a:pPr lvl="1"/>
            <a:r>
              <a:rPr lang="en-GB" dirty="0" err="1"/>
              <a:t>Référent</a:t>
            </a:r>
            <a:r>
              <a:rPr lang="en-GB" dirty="0"/>
              <a:t> : Louis</a:t>
            </a:r>
          </a:p>
          <a:p>
            <a:r>
              <a:rPr lang="fr-FR" dirty="0"/>
              <a:t>Définir les dictionnaires sur le même modèle que ce que l'on utilise jusqu’ici</a:t>
            </a:r>
          </a:p>
          <a:p>
            <a:pPr lvl="1"/>
            <a:r>
              <a:rPr lang="fr-FR" dirty="0"/>
              <a:t>Référent : Hugo</a:t>
            </a:r>
          </a:p>
          <a:p>
            <a:r>
              <a:rPr lang="en-GB" dirty="0" err="1"/>
              <a:t>Implémentation</a:t>
            </a:r>
            <a:r>
              <a:rPr lang="en-GB" dirty="0"/>
              <a:t> des </a:t>
            </a:r>
            <a:r>
              <a:rPr lang="en-GB" dirty="0" err="1"/>
              <a:t>cartes</a:t>
            </a:r>
            <a:r>
              <a:rPr lang="en-GB" dirty="0"/>
              <a:t> chances</a:t>
            </a:r>
          </a:p>
          <a:p>
            <a:pPr lvl="1"/>
            <a:r>
              <a:rPr lang="en-GB" dirty="0" err="1"/>
              <a:t>Référent</a:t>
            </a:r>
            <a:r>
              <a:rPr lang="en-GB" dirty="0"/>
              <a:t> : </a:t>
            </a:r>
            <a:r>
              <a:rPr lang="en-GB" dirty="0" err="1"/>
              <a:t>Téo</a:t>
            </a:r>
            <a:endParaRPr lang="en-GB" dirty="0"/>
          </a:p>
          <a:p>
            <a:r>
              <a:rPr lang="en-GB" dirty="0"/>
              <a:t>Vente de </a:t>
            </a:r>
            <a:r>
              <a:rPr lang="en-GB" dirty="0" err="1"/>
              <a:t>propriétés</a:t>
            </a:r>
            <a:endParaRPr lang="en-GB" dirty="0"/>
          </a:p>
          <a:p>
            <a:pPr lvl="1"/>
            <a:r>
              <a:rPr lang="en-GB" dirty="0" err="1"/>
              <a:t>Référent</a:t>
            </a:r>
            <a:r>
              <a:rPr lang="en-GB" dirty="0"/>
              <a:t> : Eglantine</a:t>
            </a:r>
          </a:p>
          <a:p>
            <a:r>
              <a:rPr lang="fr-FR" dirty="0"/>
              <a:t>Adaptation de la fonction deplacement.py au plateau 11*11</a:t>
            </a:r>
          </a:p>
          <a:p>
            <a:pPr lvl="1"/>
            <a:r>
              <a:rPr lang="en-GB" dirty="0" err="1"/>
              <a:t>Référent</a:t>
            </a:r>
            <a:r>
              <a:rPr lang="en-GB" dirty="0"/>
              <a:t> : Thomas</a:t>
            </a:r>
          </a:p>
          <a:p>
            <a:r>
              <a:rPr lang="en-GB" dirty="0" err="1"/>
              <a:t>Ajout</a:t>
            </a:r>
            <a:r>
              <a:rPr lang="en-GB" dirty="0"/>
              <a:t> de la prison</a:t>
            </a:r>
          </a:p>
          <a:p>
            <a:pPr lvl="1"/>
            <a:r>
              <a:rPr lang="en-GB" dirty="0" err="1"/>
              <a:t>Référent</a:t>
            </a:r>
            <a:r>
              <a:rPr lang="en-GB" dirty="0"/>
              <a:t> : Thomas</a:t>
            </a:r>
          </a:p>
          <a:p>
            <a:r>
              <a:rPr lang="fr-FR" dirty="0"/>
              <a:t>Mise à jour de la fonction loyer pour gérer les gares et les compagnies</a:t>
            </a:r>
          </a:p>
          <a:p>
            <a:pPr lvl="1"/>
            <a:r>
              <a:rPr lang="en-GB" dirty="0" err="1"/>
              <a:t>Référent</a:t>
            </a:r>
            <a:r>
              <a:rPr lang="en-GB" dirty="0"/>
              <a:t> : Eglantine</a:t>
            </a:r>
          </a:p>
          <a:p>
            <a:r>
              <a:rPr lang="fr-FR" dirty="0"/>
              <a:t>Obtention d'une version fonctionnelle du jeu à l'aide de tout les programmes précédents</a:t>
            </a:r>
          </a:p>
          <a:p>
            <a:pPr lvl="1"/>
            <a:r>
              <a:rPr lang="fr-FR" dirty="0"/>
              <a:t>Référent : Cyprien</a:t>
            </a:r>
            <a:endParaRPr lang="en-GB" dirty="0"/>
          </a:p>
        </p:txBody>
      </p:sp>
      <p:sp>
        <p:nvSpPr>
          <p:cNvPr id="4" name="Espace réservé du numéro de diapositive 3">
            <a:extLst>
              <a:ext uri="{FF2B5EF4-FFF2-40B4-BE49-F238E27FC236}">
                <a16:creationId xmlns:a16="http://schemas.microsoft.com/office/drawing/2014/main" id="{8C4F231A-9751-4646-9F48-3CA51DC793B2}"/>
              </a:ext>
            </a:extLst>
          </p:cNvPr>
          <p:cNvSpPr>
            <a:spLocks noGrp="1"/>
          </p:cNvSpPr>
          <p:nvPr>
            <p:ph type="sldNum" sz="quarter" idx="12"/>
          </p:nvPr>
        </p:nvSpPr>
        <p:spPr/>
        <p:txBody>
          <a:bodyPr>
            <a:normAutofit lnSpcReduction="10000"/>
          </a:bodyPr>
          <a:lstStyle/>
          <a:p>
            <a:fld id="{BA2BE99B-FE06-4389-AF25-986403C34870}" type="slidenum">
              <a:rPr lang="fr-FR" smtClean="0"/>
              <a:t>11</a:t>
            </a:fld>
            <a:endParaRPr lang="fr-FR"/>
          </a:p>
        </p:txBody>
      </p:sp>
      <p:sp>
        <p:nvSpPr>
          <p:cNvPr id="5" name="Titre 1">
            <a:extLst>
              <a:ext uri="{FF2B5EF4-FFF2-40B4-BE49-F238E27FC236}">
                <a16:creationId xmlns:a16="http://schemas.microsoft.com/office/drawing/2014/main" id="{7C839133-3180-4C47-90E9-688A71CD7F40}"/>
              </a:ext>
            </a:extLst>
          </p:cNvPr>
          <p:cNvSpPr>
            <a:spLocks noGrp="1"/>
          </p:cNvSpPr>
          <p:nvPr>
            <p:ph type="title"/>
          </p:nvPr>
        </p:nvSpPr>
        <p:spPr>
          <a:xfrm>
            <a:off x="588103" y="-235819"/>
            <a:ext cx="9692640" cy="1325562"/>
          </a:xfrm>
        </p:spPr>
        <p:txBody>
          <a:bodyPr/>
          <a:lstStyle/>
          <a:p>
            <a:r>
              <a:rPr lang="fr-FR" dirty="0"/>
              <a:t>Tâches du sprint 2 :</a:t>
            </a:r>
            <a:endParaRPr lang="en-GB" dirty="0"/>
          </a:p>
        </p:txBody>
      </p:sp>
    </p:spTree>
    <p:extLst>
      <p:ext uri="{BB962C8B-B14F-4D97-AF65-F5344CB8AC3E}">
        <p14:creationId xmlns:p14="http://schemas.microsoft.com/office/powerpoint/2010/main" val="2006584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B9CE0-EC42-4DA9-BEC2-70BC0827C00E}"/>
              </a:ext>
            </a:extLst>
          </p:cNvPr>
          <p:cNvSpPr>
            <a:spLocks noGrp="1"/>
          </p:cNvSpPr>
          <p:nvPr>
            <p:ph type="title"/>
          </p:nvPr>
        </p:nvSpPr>
        <p:spPr>
          <a:xfrm>
            <a:off x="1249680" y="384899"/>
            <a:ext cx="9692640" cy="840219"/>
          </a:xfrm>
        </p:spPr>
        <p:txBody>
          <a:bodyPr/>
          <a:lstStyle/>
          <a:p>
            <a:pPr algn="ctr"/>
            <a:r>
              <a:rPr lang="fr-FR" dirty="0"/>
              <a:t>Résultats du Sprint 2</a:t>
            </a:r>
          </a:p>
        </p:txBody>
      </p:sp>
      <p:sp>
        <p:nvSpPr>
          <p:cNvPr id="3" name="Espace réservé du contenu 2">
            <a:extLst>
              <a:ext uri="{FF2B5EF4-FFF2-40B4-BE49-F238E27FC236}">
                <a16:creationId xmlns:a16="http://schemas.microsoft.com/office/drawing/2014/main" id="{1CA20EA2-9454-4723-88D2-FE65203D9249}"/>
              </a:ext>
            </a:extLst>
          </p:cNvPr>
          <p:cNvSpPr>
            <a:spLocks noGrp="1"/>
          </p:cNvSpPr>
          <p:nvPr>
            <p:ph idx="1"/>
          </p:nvPr>
        </p:nvSpPr>
        <p:spPr>
          <a:xfrm>
            <a:off x="745725" y="1455937"/>
            <a:ext cx="4767308" cy="4509857"/>
          </a:xfrm>
        </p:spPr>
        <p:txBody>
          <a:bodyPr>
            <a:normAutofit fontScale="92500" lnSpcReduction="10000"/>
          </a:bodyPr>
          <a:lstStyle/>
          <a:p>
            <a:r>
              <a:rPr lang="fr-FR" sz="2400" dirty="0"/>
              <a:t>Exécuter le fichier JeuAvecGraphismes.py lance directement le jeu.</a:t>
            </a:r>
          </a:p>
          <a:p>
            <a:r>
              <a:rPr lang="fr-FR" sz="2400" dirty="0"/>
              <a:t>Les programmes sont tous commentés et certains ont des programmes de tests associés.</a:t>
            </a:r>
          </a:p>
          <a:p>
            <a:r>
              <a:rPr lang="fr-FR" sz="2400" dirty="0"/>
              <a:t>De nombreux tests de partie ont eu lieu et se sont déroulés sans accroc</a:t>
            </a:r>
          </a:p>
          <a:p>
            <a:r>
              <a:rPr lang="fr-FR" sz="2400" dirty="0"/>
              <a:t>Vidéo de démonstration : </a:t>
            </a:r>
            <a:r>
              <a:rPr lang="fr-FR" sz="2400" dirty="0">
                <a:hlinkClick r:id="rId2"/>
              </a:rPr>
              <a:t>https://www.youtube.com/watch?v=tr_THmqC6Lk&amp;feature=youtu.be</a:t>
            </a:r>
            <a:endParaRPr lang="fr-FR" sz="2400" dirty="0"/>
          </a:p>
        </p:txBody>
      </p:sp>
      <p:sp>
        <p:nvSpPr>
          <p:cNvPr id="4" name="Espace réservé du numéro de diapositive 3">
            <a:extLst>
              <a:ext uri="{FF2B5EF4-FFF2-40B4-BE49-F238E27FC236}">
                <a16:creationId xmlns:a16="http://schemas.microsoft.com/office/drawing/2014/main" id="{59A111DB-6347-44AD-A105-57ED2961180E}"/>
              </a:ext>
            </a:extLst>
          </p:cNvPr>
          <p:cNvSpPr>
            <a:spLocks noGrp="1"/>
          </p:cNvSpPr>
          <p:nvPr>
            <p:ph type="sldNum" sz="quarter" idx="12"/>
          </p:nvPr>
        </p:nvSpPr>
        <p:spPr/>
        <p:txBody>
          <a:bodyPr>
            <a:normAutofit lnSpcReduction="10000"/>
          </a:bodyPr>
          <a:lstStyle/>
          <a:p>
            <a:fld id="{BA2BE99B-FE06-4389-AF25-986403C34870}" type="slidenum">
              <a:rPr lang="fr-FR" smtClean="0"/>
              <a:t>12</a:t>
            </a:fld>
            <a:endParaRPr lang="fr-FR"/>
          </a:p>
        </p:txBody>
      </p:sp>
      <p:pic>
        <p:nvPicPr>
          <p:cNvPr id="7" name="Image 6">
            <a:extLst>
              <a:ext uri="{FF2B5EF4-FFF2-40B4-BE49-F238E27FC236}">
                <a16:creationId xmlns:a16="http://schemas.microsoft.com/office/drawing/2014/main" id="{81EBE4FA-2137-4F71-86EA-017143385883}"/>
              </a:ext>
            </a:extLst>
          </p:cNvPr>
          <p:cNvPicPr>
            <a:picLocks noChangeAspect="1"/>
          </p:cNvPicPr>
          <p:nvPr/>
        </p:nvPicPr>
        <p:blipFill>
          <a:blip r:embed="rId3"/>
          <a:stretch>
            <a:fillRect/>
          </a:stretch>
        </p:blipFill>
        <p:spPr>
          <a:xfrm>
            <a:off x="5636904" y="1866518"/>
            <a:ext cx="6300787" cy="3124964"/>
          </a:xfrm>
          <a:prstGeom prst="rect">
            <a:avLst/>
          </a:prstGeom>
        </p:spPr>
      </p:pic>
    </p:spTree>
    <p:extLst>
      <p:ext uri="{BB962C8B-B14F-4D97-AF65-F5344CB8AC3E}">
        <p14:creationId xmlns:p14="http://schemas.microsoft.com/office/powerpoint/2010/main" val="2958394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FD2479-5F44-4321-895E-BA95C4CEEF8F}"/>
              </a:ext>
            </a:extLst>
          </p:cNvPr>
          <p:cNvSpPr>
            <a:spLocks noGrp="1"/>
          </p:cNvSpPr>
          <p:nvPr>
            <p:ph type="title"/>
          </p:nvPr>
        </p:nvSpPr>
        <p:spPr>
          <a:xfrm>
            <a:off x="720090" y="500309"/>
            <a:ext cx="10412730" cy="1013459"/>
          </a:xfrm>
        </p:spPr>
        <p:txBody>
          <a:bodyPr>
            <a:normAutofit fontScale="90000"/>
          </a:bodyPr>
          <a:lstStyle/>
          <a:p>
            <a:pPr algn="ctr"/>
            <a:r>
              <a:rPr lang="fr-FR" dirty="0"/>
              <a:t>Sprint 3 : Amélioration graphique / Maisons</a:t>
            </a:r>
          </a:p>
        </p:txBody>
      </p:sp>
      <p:sp>
        <p:nvSpPr>
          <p:cNvPr id="3" name="Espace réservé du contenu 2">
            <a:extLst>
              <a:ext uri="{FF2B5EF4-FFF2-40B4-BE49-F238E27FC236}">
                <a16:creationId xmlns:a16="http://schemas.microsoft.com/office/drawing/2014/main" id="{D4006E90-F8D8-4DBE-B220-3014187F9AF7}"/>
              </a:ext>
            </a:extLst>
          </p:cNvPr>
          <p:cNvSpPr>
            <a:spLocks noGrp="1"/>
          </p:cNvSpPr>
          <p:nvPr>
            <p:ph idx="1"/>
          </p:nvPr>
        </p:nvSpPr>
        <p:spPr/>
        <p:txBody>
          <a:bodyPr>
            <a:normAutofit/>
          </a:bodyPr>
          <a:lstStyle/>
          <a:p>
            <a:r>
              <a:rPr lang="fr-FR" sz="2000" dirty="0"/>
              <a:t>Amélioration de l’interface graphique à l’aide :</a:t>
            </a:r>
          </a:p>
          <a:p>
            <a:pPr lvl="1"/>
            <a:r>
              <a:rPr lang="fr-FR" sz="1800" dirty="0">
                <a:sym typeface="Wingdings" panose="05000000000000000000" pitchFamily="2" charset="2"/>
              </a:rPr>
              <a:t>D’images pour décorer le plateau</a:t>
            </a:r>
          </a:p>
          <a:p>
            <a:pPr lvl="1"/>
            <a:r>
              <a:rPr lang="fr-FR" sz="1800" dirty="0">
                <a:sym typeface="Wingdings" panose="05000000000000000000" pitchFamily="2" charset="2"/>
              </a:rPr>
              <a:t>De tableaux de bord permettant aux joueurs de voir toutes leurs informations en temps réel</a:t>
            </a:r>
          </a:p>
          <a:p>
            <a:r>
              <a:rPr lang="fr-FR" sz="2000" dirty="0">
                <a:sym typeface="Wingdings" panose="05000000000000000000" pitchFamily="2" charset="2"/>
              </a:rPr>
              <a:t>Achat et revente de maisons et d’hôtels</a:t>
            </a:r>
            <a:endParaRPr lang="fr-FR" sz="2000" dirty="0"/>
          </a:p>
        </p:txBody>
      </p:sp>
      <p:sp>
        <p:nvSpPr>
          <p:cNvPr id="4" name="Espace réservé du numéro de diapositive 3">
            <a:extLst>
              <a:ext uri="{FF2B5EF4-FFF2-40B4-BE49-F238E27FC236}">
                <a16:creationId xmlns:a16="http://schemas.microsoft.com/office/drawing/2014/main" id="{67C8A82E-FAD2-43A2-BA22-493152C8328C}"/>
              </a:ext>
            </a:extLst>
          </p:cNvPr>
          <p:cNvSpPr>
            <a:spLocks noGrp="1"/>
          </p:cNvSpPr>
          <p:nvPr>
            <p:ph type="sldNum" sz="quarter" idx="12"/>
          </p:nvPr>
        </p:nvSpPr>
        <p:spPr/>
        <p:txBody>
          <a:bodyPr>
            <a:normAutofit lnSpcReduction="10000"/>
          </a:bodyPr>
          <a:lstStyle/>
          <a:p>
            <a:fld id="{BA2BE99B-FE06-4389-AF25-986403C34870}" type="slidenum">
              <a:rPr lang="fr-FR" smtClean="0"/>
              <a:t>13</a:t>
            </a:fld>
            <a:endParaRPr lang="fr-FR"/>
          </a:p>
        </p:txBody>
      </p:sp>
      <p:pic>
        <p:nvPicPr>
          <p:cNvPr id="6" name="Image 5">
            <a:extLst>
              <a:ext uri="{FF2B5EF4-FFF2-40B4-BE49-F238E27FC236}">
                <a16:creationId xmlns:a16="http://schemas.microsoft.com/office/drawing/2014/main" id="{3C015296-9559-4994-AFB2-E56F1BB1C8C3}"/>
              </a:ext>
            </a:extLst>
          </p:cNvPr>
          <p:cNvPicPr>
            <a:picLocks noChangeAspect="1"/>
          </p:cNvPicPr>
          <p:nvPr/>
        </p:nvPicPr>
        <p:blipFill>
          <a:blip r:embed="rId2"/>
          <a:stretch>
            <a:fillRect/>
          </a:stretch>
        </p:blipFill>
        <p:spPr>
          <a:xfrm>
            <a:off x="6645974" y="2964782"/>
            <a:ext cx="3211258" cy="3409772"/>
          </a:xfrm>
          <a:prstGeom prst="rect">
            <a:avLst/>
          </a:prstGeom>
        </p:spPr>
      </p:pic>
    </p:spTree>
    <p:extLst>
      <p:ext uri="{BB962C8B-B14F-4D97-AF65-F5344CB8AC3E}">
        <p14:creationId xmlns:p14="http://schemas.microsoft.com/office/powerpoint/2010/main" val="1340802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43B4F-42A1-4377-AC58-C681B0ED2C60}"/>
              </a:ext>
            </a:extLst>
          </p:cNvPr>
          <p:cNvSpPr>
            <a:spLocks noGrp="1"/>
          </p:cNvSpPr>
          <p:nvPr>
            <p:ph type="title"/>
          </p:nvPr>
        </p:nvSpPr>
        <p:spPr>
          <a:xfrm>
            <a:off x="1261872" y="-247850"/>
            <a:ext cx="9692640" cy="1325562"/>
          </a:xfrm>
        </p:spPr>
        <p:txBody>
          <a:bodyPr/>
          <a:lstStyle/>
          <a:p>
            <a:pPr algn="ctr"/>
            <a:r>
              <a:rPr lang="fr-FR" dirty="0"/>
              <a:t>Réaliser le Sprint 3 :</a:t>
            </a:r>
            <a:endParaRPr lang="en-GB" dirty="0"/>
          </a:p>
        </p:txBody>
      </p:sp>
      <p:sp>
        <p:nvSpPr>
          <p:cNvPr id="3" name="Espace réservé du contenu 2">
            <a:extLst>
              <a:ext uri="{FF2B5EF4-FFF2-40B4-BE49-F238E27FC236}">
                <a16:creationId xmlns:a16="http://schemas.microsoft.com/office/drawing/2014/main" id="{F0390E2D-6A4E-48F9-A4BF-88973A0D4DEE}"/>
              </a:ext>
            </a:extLst>
          </p:cNvPr>
          <p:cNvSpPr>
            <a:spLocks noGrp="1"/>
          </p:cNvSpPr>
          <p:nvPr>
            <p:ph idx="1"/>
          </p:nvPr>
        </p:nvSpPr>
        <p:spPr/>
        <p:txBody>
          <a:bodyPr/>
          <a:lstStyle/>
          <a:p>
            <a:r>
              <a:rPr lang="fr-FR" dirty="0"/>
              <a:t>Mise à jour du dictionnaire Monopoly pour y ajouter les caractéristiques gérant les maisons</a:t>
            </a:r>
          </a:p>
          <a:p>
            <a:r>
              <a:rPr lang="fr-FR" dirty="0"/>
              <a:t>Mise à jour du programme de loyer afin de prendre en compte ces maisons</a:t>
            </a:r>
          </a:p>
          <a:p>
            <a:r>
              <a:rPr lang="fr-FR" dirty="0"/>
              <a:t>Création de widget </a:t>
            </a:r>
            <a:r>
              <a:rPr lang="fr-FR" dirty="0" err="1"/>
              <a:t>Tkinter</a:t>
            </a:r>
            <a:r>
              <a:rPr lang="fr-FR" dirty="0"/>
              <a:t> « </a:t>
            </a:r>
            <a:r>
              <a:rPr lang="fr-FR" dirty="0" err="1"/>
              <a:t>Toplevel</a:t>
            </a:r>
            <a:r>
              <a:rPr lang="fr-FR" dirty="0"/>
              <a:t> » afin d’y afficher les tableaux de bord.</a:t>
            </a:r>
          </a:p>
          <a:p>
            <a:r>
              <a:rPr lang="fr-FR" dirty="0"/>
              <a:t>Créer de nouvelles fonctions pour gérer les maisons</a:t>
            </a:r>
            <a:endParaRPr lang="en-GB" dirty="0"/>
          </a:p>
        </p:txBody>
      </p:sp>
      <p:sp>
        <p:nvSpPr>
          <p:cNvPr id="4" name="Espace réservé du numéro de diapositive 3">
            <a:extLst>
              <a:ext uri="{FF2B5EF4-FFF2-40B4-BE49-F238E27FC236}">
                <a16:creationId xmlns:a16="http://schemas.microsoft.com/office/drawing/2014/main" id="{EEB6A3CA-EF5E-4137-9BC6-98A984A706DB}"/>
              </a:ext>
            </a:extLst>
          </p:cNvPr>
          <p:cNvSpPr>
            <a:spLocks noGrp="1"/>
          </p:cNvSpPr>
          <p:nvPr>
            <p:ph type="sldNum" sz="quarter" idx="12"/>
          </p:nvPr>
        </p:nvSpPr>
        <p:spPr/>
        <p:txBody>
          <a:bodyPr>
            <a:normAutofit lnSpcReduction="10000"/>
          </a:bodyPr>
          <a:lstStyle/>
          <a:p>
            <a:fld id="{BA2BE99B-FE06-4389-AF25-986403C34870}" type="slidenum">
              <a:rPr lang="fr-FR" smtClean="0"/>
              <a:t>14</a:t>
            </a:fld>
            <a:endParaRPr lang="fr-FR"/>
          </a:p>
        </p:txBody>
      </p:sp>
      <p:pic>
        <p:nvPicPr>
          <p:cNvPr id="5" name="Image 4">
            <a:extLst>
              <a:ext uri="{FF2B5EF4-FFF2-40B4-BE49-F238E27FC236}">
                <a16:creationId xmlns:a16="http://schemas.microsoft.com/office/drawing/2014/main" id="{B8590261-D1C1-4A58-8D0E-A72DA2507A5E}"/>
              </a:ext>
            </a:extLst>
          </p:cNvPr>
          <p:cNvPicPr>
            <a:picLocks noChangeAspect="1"/>
          </p:cNvPicPr>
          <p:nvPr/>
        </p:nvPicPr>
        <p:blipFill>
          <a:blip r:embed="rId2"/>
          <a:stretch>
            <a:fillRect/>
          </a:stretch>
        </p:blipFill>
        <p:spPr>
          <a:xfrm>
            <a:off x="3590061" y="4004468"/>
            <a:ext cx="2927117" cy="2398284"/>
          </a:xfrm>
          <a:prstGeom prst="rect">
            <a:avLst/>
          </a:prstGeom>
        </p:spPr>
      </p:pic>
    </p:spTree>
    <p:extLst>
      <p:ext uri="{BB962C8B-B14F-4D97-AF65-F5344CB8AC3E}">
        <p14:creationId xmlns:p14="http://schemas.microsoft.com/office/powerpoint/2010/main" val="195558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3CDDAB-5F2C-4499-B207-F17ACFCF3273}"/>
              </a:ext>
            </a:extLst>
          </p:cNvPr>
          <p:cNvSpPr>
            <a:spLocks noGrp="1"/>
          </p:cNvSpPr>
          <p:nvPr>
            <p:ph type="title"/>
          </p:nvPr>
        </p:nvSpPr>
        <p:spPr/>
        <p:txBody>
          <a:bodyPr/>
          <a:lstStyle/>
          <a:p>
            <a:r>
              <a:rPr lang="fr-FR" dirty="0"/>
              <a:t>Tâches du Sprint 3</a:t>
            </a:r>
            <a:endParaRPr lang="en-GB" dirty="0"/>
          </a:p>
        </p:txBody>
      </p:sp>
      <p:sp>
        <p:nvSpPr>
          <p:cNvPr id="3" name="Espace réservé du contenu 2">
            <a:extLst>
              <a:ext uri="{FF2B5EF4-FFF2-40B4-BE49-F238E27FC236}">
                <a16:creationId xmlns:a16="http://schemas.microsoft.com/office/drawing/2014/main" id="{BD3F1A8C-ED12-4A01-A4B6-6AB8C33614FD}"/>
              </a:ext>
            </a:extLst>
          </p:cNvPr>
          <p:cNvSpPr>
            <a:spLocks noGrp="1"/>
          </p:cNvSpPr>
          <p:nvPr>
            <p:ph idx="1"/>
          </p:nvPr>
        </p:nvSpPr>
        <p:spPr/>
        <p:txBody>
          <a:bodyPr/>
          <a:lstStyle/>
          <a:p>
            <a:r>
              <a:rPr lang="fr-FR" dirty="0"/>
              <a:t>Obtenir un programme gérant l'achat et la revente de maisons et d'hôtels</a:t>
            </a:r>
          </a:p>
          <a:p>
            <a:pPr lvl="1"/>
            <a:r>
              <a:rPr lang="fr-FR" dirty="0"/>
              <a:t>Référent : Hugo</a:t>
            </a:r>
          </a:p>
          <a:p>
            <a:r>
              <a:rPr lang="fr-FR" dirty="0"/>
              <a:t>Décorer le plateau avec quelques images</a:t>
            </a:r>
          </a:p>
          <a:p>
            <a:pPr lvl="1"/>
            <a:r>
              <a:rPr lang="fr-FR" dirty="0"/>
              <a:t>Référent : Louis</a:t>
            </a:r>
          </a:p>
          <a:p>
            <a:r>
              <a:rPr lang="fr-FR" dirty="0"/>
              <a:t>Ajouter sur l'interface graphique les maisons en les hôtels</a:t>
            </a:r>
          </a:p>
          <a:p>
            <a:pPr lvl="1"/>
            <a:r>
              <a:rPr lang="fr-FR" dirty="0"/>
              <a:t>Référent : Téo</a:t>
            </a:r>
          </a:p>
          <a:p>
            <a:r>
              <a:rPr lang="fr-FR" dirty="0"/>
              <a:t>Ajout de tableaux de bord graphiques contenant les informations de chaque joueur en temps réel</a:t>
            </a:r>
          </a:p>
          <a:p>
            <a:pPr lvl="1"/>
            <a:r>
              <a:rPr lang="fr-FR" dirty="0"/>
              <a:t>Référent : Cyprien</a:t>
            </a:r>
          </a:p>
          <a:p>
            <a:r>
              <a:rPr lang="fr-FR" dirty="0"/>
              <a:t>Obtenir un programme qui réunit tout les sous-programmes et permet de jouer avec toutes ces nouveautés</a:t>
            </a:r>
          </a:p>
          <a:p>
            <a:pPr lvl="1"/>
            <a:r>
              <a:rPr lang="fr-FR" dirty="0"/>
              <a:t>Référents : Eglantine, Thomas, Cyprien</a:t>
            </a:r>
          </a:p>
        </p:txBody>
      </p:sp>
      <p:sp>
        <p:nvSpPr>
          <p:cNvPr id="4" name="Espace réservé du numéro de diapositive 3">
            <a:extLst>
              <a:ext uri="{FF2B5EF4-FFF2-40B4-BE49-F238E27FC236}">
                <a16:creationId xmlns:a16="http://schemas.microsoft.com/office/drawing/2014/main" id="{421D813D-62F0-4E65-BEF5-3076BA91FD5B}"/>
              </a:ext>
            </a:extLst>
          </p:cNvPr>
          <p:cNvSpPr>
            <a:spLocks noGrp="1"/>
          </p:cNvSpPr>
          <p:nvPr>
            <p:ph type="sldNum" sz="quarter" idx="12"/>
          </p:nvPr>
        </p:nvSpPr>
        <p:spPr/>
        <p:txBody>
          <a:bodyPr>
            <a:normAutofit lnSpcReduction="10000"/>
          </a:bodyPr>
          <a:lstStyle/>
          <a:p>
            <a:fld id="{BA2BE99B-FE06-4389-AF25-986403C34870}" type="slidenum">
              <a:rPr lang="fr-FR" smtClean="0"/>
              <a:t>15</a:t>
            </a:fld>
            <a:endParaRPr lang="fr-FR"/>
          </a:p>
        </p:txBody>
      </p:sp>
    </p:spTree>
    <p:extLst>
      <p:ext uri="{BB962C8B-B14F-4D97-AF65-F5344CB8AC3E}">
        <p14:creationId xmlns:p14="http://schemas.microsoft.com/office/powerpoint/2010/main" val="921791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12A03E2-82C4-4B70-8B22-BB28C9A0E578}"/>
              </a:ext>
            </a:extLst>
          </p:cNvPr>
          <p:cNvSpPr>
            <a:spLocks noGrp="1"/>
          </p:cNvSpPr>
          <p:nvPr>
            <p:ph type="sldNum" sz="quarter" idx="12"/>
          </p:nvPr>
        </p:nvSpPr>
        <p:spPr/>
        <p:txBody>
          <a:bodyPr>
            <a:normAutofit lnSpcReduction="10000"/>
          </a:bodyPr>
          <a:lstStyle/>
          <a:p>
            <a:fld id="{BA2BE99B-FE06-4389-AF25-986403C34870}" type="slidenum">
              <a:rPr lang="fr-FR" smtClean="0"/>
              <a:t>16</a:t>
            </a:fld>
            <a:endParaRPr lang="fr-FR"/>
          </a:p>
        </p:txBody>
      </p:sp>
      <p:sp>
        <p:nvSpPr>
          <p:cNvPr id="5" name="Titre 1">
            <a:extLst>
              <a:ext uri="{FF2B5EF4-FFF2-40B4-BE49-F238E27FC236}">
                <a16:creationId xmlns:a16="http://schemas.microsoft.com/office/drawing/2014/main" id="{E3B49244-54F2-4313-84C4-27C8E903309F}"/>
              </a:ext>
            </a:extLst>
          </p:cNvPr>
          <p:cNvSpPr>
            <a:spLocks noGrp="1"/>
          </p:cNvSpPr>
          <p:nvPr>
            <p:ph type="title"/>
          </p:nvPr>
        </p:nvSpPr>
        <p:spPr>
          <a:xfrm>
            <a:off x="1249680" y="384899"/>
            <a:ext cx="9692640" cy="840219"/>
          </a:xfrm>
        </p:spPr>
        <p:txBody>
          <a:bodyPr/>
          <a:lstStyle/>
          <a:p>
            <a:pPr algn="ctr"/>
            <a:r>
              <a:rPr lang="fr-FR" dirty="0"/>
              <a:t>Résultats du Sprint 3</a:t>
            </a:r>
          </a:p>
        </p:txBody>
      </p:sp>
      <p:pic>
        <p:nvPicPr>
          <p:cNvPr id="6" name="Image 5">
            <a:extLst>
              <a:ext uri="{FF2B5EF4-FFF2-40B4-BE49-F238E27FC236}">
                <a16:creationId xmlns:a16="http://schemas.microsoft.com/office/drawing/2014/main" id="{55398814-B6B1-440E-9F29-1E58726EC18E}"/>
              </a:ext>
            </a:extLst>
          </p:cNvPr>
          <p:cNvPicPr>
            <a:picLocks noChangeAspect="1"/>
          </p:cNvPicPr>
          <p:nvPr/>
        </p:nvPicPr>
        <p:blipFill>
          <a:blip r:embed="rId2"/>
          <a:stretch>
            <a:fillRect/>
          </a:stretch>
        </p:blipFill>
        <p:spPr>
          <a:xfrm>
            <a:off x="5347149" y="2929689"/>
            <a:ext cx="5945691" cy="3663616"/>
          </a:xfrm>
          <a:prstGeom prst="rect">
            <a:avLst/>
          </a:prstGeom>
        </p:spPr>
      </p:pic>
      <p:sp>
        <p:nvSpPr>
          <p:cNvPr id="8" name="ZoneTexte 7">
            <a:extLst>
              <a:ext uri="{FF2B5EF4-FFF2-40B4-BE49-F238E27FC236}">
                <a16:creationId xmlns:a16="http://schemas.microsoft.com/office/drawing/2014/main" id="{39BD114D-8B75-488A-B149-91A79381CB63}"/>
              </a:ext>
            </a:extLst>
          </p:cNvPr>
          <p:cNvSpPr txBox="1"/>
          <p:nvPr/>
        </p:nvSpPr>
        <p:spPr>
          <a:xfrm>
            <a:off x="324853" y="1828800"/>
            <a:ext cx="4668252" cy="2862322"/>
          </a:xfrm>
          <a:prstGeom prst="rect">
            <a:avLst/>
          </a:prstGeom>
          <a:noFill/>
        </p:spPr>
        <p:txBody>
          <a:bodyPr wrap="square" rtlCol="0">
            <a:spAutoFit/>
          </a:bodyPr>
          <a:lstStyle/>
          <a:p>
            <a:r>
              <a:rPr lang="fr-FR" dirty="0"/>
              <a:t>-Exécuter le fichier jeu_avec_maison.py lance le jeu.</a:t>
            </a:r>
          </a:p>
          <a:p>
            <a:r>
              <a:rPr lang="fr-FR" dirty="0"/>
              <a:t>-Les programmes du Sprint 3 ont tous été commentés, et testés manuellement (ils ne disposent cependant pas de programmes de test utilisant </a:t>
            </a:r>
            <a:r>
              <a:rPr lang="fr-FR" dirty="0" err="1"/>
              <a:t>pytest</a:t>
            </a:r>
            <a:r>
              <a:rPr lang="fr-FR" dirty="0"/>
              <a:t> pour la majorité)</a:t>
            </a:r>
          </a:p>
          <a:p>
            <a:endParaRPr lang="fr-FR" dirty="0"/>
          </a:p>
          <a:p>
            <a:r>
              <a:rPr lang="fr-FR" dirty="0"/>
              <a:t>-Démonstration possible en live du produit</a:t>
            </a:r>
            <a:endParaRPr lang="en-GB" dirty="0"/>
          </a:p>
        </p:txBody>
      </p:sp>
    </p:spTree>
    <p:extLst>
      <p:ext uri="{BB962C8B-B14F-4D97-AF65-F5344CB8AC3E}">
        <p14:creationId xmlns:p14="http://schemas.microsoft.com/office/powerpoint/2010/main" val="1290616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6511FC-0F1C-46DF-9B84-40D8E87F27D4}"/>
              </a:ext>
            </a:extLst>
          </p:cNvPr>
          <p:cNvSpPr>
            <a:spLocks noGrp="1"/>
          </p:cNvSpPr>
          <p:nvPr>
            <p:ph type="title"/>
          </p:nvPr>
        </p:nvSpPr>
        <p:spPr/>
        <p:txBody>
          <a:bodyPr/>
          <a:lstStyle/>
          <a:p>
            <a:r>
              <a:rPr lang="fr-FR" dirty="0"/>
              <a:t>Sprint 4 : Interactions depuis un menu graphique</a:t>
            </a:r>
            <a:endParaRPr lang="en-GB" dirty="0"/>
          </a:p>
        </p:txBody>
      </p:sp>
      <p:sp>
        <p:nvSpPr>
          <p:cNvPr id="3" name="Espace réservé du contenu 2">
            <a:extLst>
              <a:ext uri="{FF2B5EF4-FFF2-40B4-BE49-F238E27FC236}">
                <a16:creationId xmlns:a16="http://schemas.microsoft.com/office/drawing/2014/main" id="{3ED7E584-9906-41B4-8F41-50B488DAF4A3}"/>
              </a:ext>
            </a:extLst>
          </p:cNvPr>
          <p:cNvSpPr>
            <a:spLocks noGrp="1"/>
          </p:cNvSpPr>
          <p:nvPr>
            <p:ph idx="1"/>
          </p:nvPr>
        </p:nvSpPr>
        <p:spPr/>
        <p:txBody>
          <a:bodyPr/>
          <a:lstStyle/>
          <a:p>
            <a:r>
              <a:rPr lang="fr-FR" dirty="0"/>
              <a:t>Ce Sprint n’a pas pu être réalisé, comme indiqué au cours de la présentation des sprints.</a:t>
            </a:r>
          </a:p>
          <a:p>
            <a:r>
              <a:rPr lang="fr-FR" dirty="0"/>
              <a:t>Dans l’hypothèse où nous avions plus de temps, nous avons pensé à créer une interface graphique sur </a:t>
            </a:r>
            <a:r>
              <a:rPr lang="fr-FR" dirty="0" err="1"/>
              <a:t>tkinter</a:t>
            </a:r>
            <a:r>
              <a:rPr lang="fr-FR" dirty="0"/>
              <a:t> pour choisir le nombre de joueurs, afficher le texte de la partie au joueur, et permettre au joueur dont c’est le tour de faire ses choix.</a:t>
            </a:r>
          </a:p>
          <a:p>
            <a:r>
              <a:rPr lang="fr-FR" dirty="0"/>
              <a:t>Il serait donc nécessaire de créer les programmes suivants : </a:t>
            </a:r>
          </a:p>
          <a:p>
            <a:pPr lvl="1"/>
            <a:r>
              <a:rPr lang="fr-FR" dirty="0"/>
              <a:t>Créer une interface avec un </a:t>
            </a:r>
            <a:r>
              <a:rPr lang="fr-FR" dirty="0" err="1"/>
              <a:t>toplevel</a:t>
            </a:r>
            <a:r>
              <a:rPr lang="fr-FR" dirty="0"/>
              <a:t> pour les choix des joueurs</a:t>
            </a:r>
          </a:p>
          <a:p>
            <a:pPr lvl="1"/>
            <a:r>
              <a:rPr lang="fr-FR" dirty="0"/>
              <a:t>Créer une fenêtre affichant au joueur ce qu’il se passe</a:t>
            </a:r>
          </a:p>
          <a:p>
            <a:pPr lvl="1"/>
            <a:r>
              <a:rPr lang="fr-FR" dirty="0"/>
              <a:t>Créer une fonction pour ajouter concrètement cette fonctionnalité</a:t>
            </a:r>
          </a:p>
          <a:p>
            <a:pPr lvl="1"/>
            <a:endParaRPr lang="en-GB" dirty="0"/>
          </a:p>
        </p:txBody>
      </p:sp>
      <p:sp>
        <p:nvSpPr>
          <p:cNvPr id="4" name="Espace réservé du numéro de diapositive 3">
            <a:extLst>
              <a:ext uri="{FF2B5EF4-FFF2-40B4-BE49-F238E27FC236}">
                <a16:creationId xmlns:a16="http://schemas.microsoft.com/office/drawing/2014/main" id="{6F77C4EC-4A14-4EB8-A027-DA6E3BFB6874}"/>
              </a:ext>
            </a:extLst>
          </p:cNvPr>
          <p:cNvSpPr>
            <a:spLocks noGrp="1"/>
          </p:cNvSpPr>
          <p:nvPr>
            <p:ph type="sldNum" sz="quarter" idx="12"/>
          </p:nvPr>
        </p:nvSpPr>
        <p:spPr/>
        <p:txBody>
          <a:bodyPr/>
          <a:lstStyle/>
          <a:p>
            <a:fld id="{BA2BE99B-FE06-4389-AF25-986403C34870}" type="slidenum">
              <a:rPr lang="fr-FR" smtClean="0"/>
              <a:t>17</a:t>
            </a:fld>
            <a:endParaRPr lang="fr-FR"/>
          </a:p>
        </p:txBody>
      </p:sp>
    </p:spTree>
    <p:extLst>
      <p:ext uri="{BB962C8B-B14F-4D97-AF65-F5344CB8AC3E}">
        <p14:creationId xmlns:p14="http://schemas.microsoft.com/office/powerpoint/2010/main" val="1168055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68FBA1-AB9B-4EE4-8347-57683A4CAC2A}"/>
              </a:ext>
            </a:extLst>
          </p:cNvPr>
          <p:cNvSpPr>
            <a:spLocks noGrp="1"/>
          </p:cNvSpPr>
          <p:nvPr>
            <p:ph type="title"/>
          </p:nvPr>
        </p:nvSpPr>
        <p:spPr>
          <a:xfrm>
            <a:off x="697832" y="365760"/>
            <a:ext cx="10256680" cy="1325562"/>
          </a:xfrm>
        </p:spPr>
        <p:txBody>
          <a:bodyPr/>
          <a:lstStyle/>
          <a:p>
            <a:r>
              <a:rPr lang="fr-FR" dirty="0"/>
              <a:t>Autour de la documentation du projet :</a:t>
            </a:r>
            <a:endParaRPr lang="en-GB" dirty="0"/>
          </a:p>
        </p:txBody>
      </p:sp>
      <p:sp>
        <p:nvSpPr>
          <p:cNvPr id="3" name="Espace réservé du contenu 2">
            <a:extLst>
              <a:ext uri="{FF2B5EF4-FFF2-40B4-BE49-F238E27FC236}">
                <a16:creationId xmlns:a16="http://schemas.microsoft.com/office/drawing/2014/main" id="{1F8881D7-9834-4441-82ED-6A90AC3E90C3}"/>
              </a:ext>
            </a:extLst>
          </p:cNvPr>
          <p:cNvSpPr>
            <a:spLocks noGrp="1"/>
          </p:cNvSpPr>
          <p:nvPr>
            <p:ph idx="1"/>
          </p:nvPr>
        </p:nvSpPr>
        <p:spPr/>
        <p:txBody>
          <a:bodyPr/>
          <a:lstStyle/>
          <a:p>
            <a:r>
              <a:rPr lang="fr-FR" dirty="0"/>
              <a:t>Référant : Cyprien</a:t>
            </a:r>
          </a:p>
          <a:p>
            <a:r>
              <a:rPr lang="fr-FR" dirty="0"/>
              <a:t>Noms explicites pour les variables, commentaires du code.</a:t>
            </a:r>
          </a:p>
          <a:p>
            <a:r>
              <a:rPr lang="fr-FR" dirty="0"/>
              <a:t>Création d’un README décrivant le projet et indiquant comme exécuter les produits obtenus à l’issue de chaque sprint, avec des images.</a:t>
            </a:r>
          </a:p>
          <a:p>
            <a:r>
              <a:rPr lang="fr-FR" dirty="0"/>
              <a:t>Création d’un fichier DescriptionSprints.md mis à jour tout au long du projet détaillant chaque point du projet (objectif de chaque tâche, référent, état d’avancement, résultats)</a:t>
            </a:r>
          </a:p>
          <a:p>
            <a:r>
              <a:rPr lang="fr-FR" dirty="0"/>
              <a:t>Montage d’une vidéo de présentation et de démonstration des Sprints 1 et 2.</a:t>
            </a:r>
          </a:p>
          <a:p>
            <a:r>
              <a:rPr lang="fr-FR" dirty="0"/>
              <a:t>-Création d’un fichier requirements.txt (détails de l’installation dans le README)</a:t>
            </a:r>
          </a:p>
          <a:p>
            <a:r>
              <a:rPr lang="fr-FR" dirty="0"/>
              <a:t>Emphase sur l’organisation du repo </a:t>
            </a:r>
            <a:r>
              <a:rPr lang="fr-FR" dirty="0" err="1"/>
              <a:t>Gitlab</a:t>
            </a:r>
            <a:r>
              <a:rPr lang="fr-FR" dirty="0"/>
              <a:t>.</a:t>
            </a:r>
            <a:endParaRPr lang="en-GB" dirty="0"/>
          </a:p>
        </p:txBody>
      </p:sp>
      <p:sp>
        <p:nvSpPr>
          <p:cNvPr id="4" name="Espace réservé du numéro de diapositive 3">
            <a:extLst>
              <a:ext uri="{FF2B5EF4-FFF2-40B4-BE49-F238E27FC236}">
                <a16:creationId xmlns:a16="http://schemas.microsoft.com/office/drawing/2014/main" id="{9D6E80B4-F65B-4002-B238-F34A348C0E14}"/>
              </a:ext>
            </a:extLst>
          </p:cNvPr>
          <p:cNvSpPr>
            <a:spLocks noGrp="1"/>
          </p:cNvSpPr>
          <p:nvPr>
            <p:ph type="sldNum" sz="quarter" idx="12"/>
          </p:nvPr>
        </p:nvSpPr>
        <p:spPr/>
        <p:txBody>
          <a:bodyPr/>
          <a:lstStyle/>
          <a:p>
            <a:fld id="{BA2BE99B-FE06-4389-AF25-986403C34870}" type="slidenum">
              <a:rPr lang="fr-FR" smtClean="0"/>
              <a:t>18</a:t>
            </a:fld>
            <a:endParaRPr lang="fr-FR"/>
          </a:p>
        </p:txBody>
      </p:sp>
    </p:spTree>
    <p:extLst>
      <p:ext uri="{BB962C8B-B14F-4D97-AF65-F5344CB8AC3E}">
        <p14:creationId xmlns:p14="http://schemas.microsoft.com/office/powerpoint/2010/main" val="40348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62312B-A7D8-44A4-AF52-11B4B896AE4B}"/>
              </a:ext>
            </a:extLst>
          </p:cNvPr>
          <p:cNvSpPr>
            <a:spLocks noGrp="1"/>
          </p:cNvSpPr>
          <p:nvPr>
            <p:ph type="title"/>
          </p:nvPr>
        </p:nvSpPr>
        <p:spPr/>
        <p:txBody>
          <a:bodyPr/>
          <a:lstStyle/>
          <a:p>
            <a:r>
              <a:rPr lang="fr-FR" dirty="0"/>
              <a:t>Conclusion :</a:t>
            </a:r>
            <a:endParaRPr lang="en-GB" dirty="0"/>
          </a:p>
        </p:txBody>
      </p:sp>
      <p:sp>
        <p:nvSpPr>
          <p:cNvPr id="3" name="Espace réservé du contenu 2">
            <a:extLst>
              <a:ext uri="{FF2B5EF4-FFF2-40B4-BE49-F238E27FC236}">
                <a16:creationId xmlns:a16="http://schemas.microsoft.com/office/drawing/2014/main" id="{1F9C0A2E-EDB9-4707-8CD2-1156377442AF}"/>
              </a:ext>
            </a:extLst>
          </p:cNvPr>
          <p:cNvSpPr>
            <a:spLocks noGrp="1"/>
          </p:cNvSpPr>
          <p:nvPr>
            <p:ph idx="1"/>
          </p:nvPr>
        </p:nvSpPr>
        <p:spPr/>
        <p:txBody>
          <a:bodyPr/>
          <a:lstStyle/>
          <a:p>
            <a:r>
              <a:rPr lang="fr-FR" dirty="0"/>
              <a:t>Projet très instructif en termes de programmation et de travail d’équipe.</a:t>
            </a:r>
          </a:p>
          <a:p>
            <a:r>
              <a:rPr lang="fr-FR" dirty="0" err="1"/>
              <a:t>Gitlab</a:t>
            </a:r>
            <a:r>
              <a:rPr lang="fr-FR" dirty="0"/>
              <a:t> a été une plateforme très pratique pour le travail collaboratif, chacun pouvait travailler à son rythme sur sa branche</a:t>
            </a:r>
          </a:p>
          <a:p>
            <a:r>
              <a:rPr lang="fr-FR" dirty="0"/>
              <a:t>Il était en outre très pratique d’avoir accès à l’historique des versions, notamment en stockant notre MVP et notre produit à l’issue des Sprints 2 et 3.</a:t>
            </a:r>
          </a:p>
          <a:p>
            <a:r>
              <a:rPr lang="fr-FR" dirty="0"/>
              <a:t>Très bonne entente au sein de l’équipe, tout le monde a su avancer sur ses parties, communiquer avec les autres pour faire en sorte que les programmes interagissent bien entre eux.</a:t>
            </a:r>
          </a:p>
          <a:p>
            <a:r>
              <a:rPr lang="fr-FR" dirty="0"/>
              <a:t>Expérience enrichissante, forte motivation tout long du projet</a:t>
            </a:r>
          </a:p>
          <a:p>
            <a:endParaRPr lang="fr-FR" dirty="0"/>
          </a:p>
          <a:p>
            <a:endParaRPr lang="fr-FR" dirty="0"/>
          </a:p>
          <a:p>
            <a:endParaRPr lang="en-GB" dirty="0"/>
          </a:p>
        </p:txBody>
      </p:sp>
      <p:sp>
        <p:nvSpPr>
          <p:cNvPr id="4" name="Espace réservé du numéro de diapositive 3">
            <a:extLst>
              <a:ext uri="{FF2B5EF4-FFF2-40B4-BE49-F238E27FC236}">
                <a16:creationId xmlns:a16="http://schemas.microsoft.com/office/drawing/2014/main" id="{5D1DAE28-3D7C-4719-AD39-036CF934B734}"/>
              </a:ext>
            </a:extLst>
          </p:cNvPr>
          <p:cNvSpPr>
            <a:spLocks noGrp="1"/>
          </p:cNvSpPr>
          <p:nvPr>
            <p:ph type="sldNum" sz="quarter" idx="12"/>
          </p:nvPr>
        </p:nvSpPr>
        <p:spPr/>
        <p:txBody>
          <a:bodyPr/>
          <a:lstStyle/>
          <a:p>
            <a:fld id="{BA2BE99B-FE06-4389-AF25-986403C34870}" type="slidenum">
              <a:rPr lang="fr-FR" smtClean="0"/>
              <a:t>19</a:t>
            </a:fld>
            <a:endParaRPr lang="fr-FR"/>
          </a:p>
        </p:txBody>
      </p:sp>
    </p:spTree>
    <p:extLst>
      <p:ext uri="{BB962C8B-B14F-4D97-AF65-F5344CB8AC3E}">
        <p14:creationId xmlns:p14="http://schemas.microsoft.com/office/powerpoint/2010/main" val="4019603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B3F570-9863-43F0-AFF0-90886A33DC38}"/>
              </a:ext>
            </a:extLst>
          </p:cNvPr>
          <p:cNvSpPr>
            <a:spLocks noGrp="1"/>
          </p:cNvSpPr>
          <p:nvPr>
            <p:ph type="title"/>
          </p:nvPr>
        </p:nvSpPr>
        <p:spPr>
          <a:xfrm>
            <a:off x="1261872" y="532660"/>
            <a:ext cx="9692640" cy="723656"/>
          </a:xfrm>
        </p:spPr>
        <p:txBody>
          <a:bodyPr/>
          <a:lstStyle/>
          <a:p>
            <a:r>
              <a:rPr lang="fr-FR" dirty="0"/>
              <a:t>Présentation générale du projet</a:t>
            </a:r>
          </a:p>
        </p:txBody>
      </p:sp>
      <p:sp>
        <p:nvSpPr>
          <p:cNvPr id="3" name="Espace réservé du contenu 2">
            <a:extLst>
              <a:ext uri="{FF2B5EF4-FFF2-40B4-BE49-F238E27FC236}">
                <a16:creationId xmlns:a16="http://schemas.microsoft.com/office/drawing/2014/main" id="{4D41F9D2-A8ED-4F40-87B1-1CB36838D2C7}"/>
              </a:ext>
            </a:extLst>
          </p:cNvPr>
          <p:cNvSpPr>
            <a:spLocks noGrp="1"/>
          </p:cNvSpPr>
          <p:nvPr>
            <p:ph idx="1"/>
          </p:nvPr>
        </p:nvSpPr>
        <p:spPr>
          <a:xfrm>
            <a:off x="894928" y="1513518"/>
            <a:ext cx="5070866" cy="5218751"/>
          </a:xfrm>
        </p:spPr>
        <p:txBody>
          <a:bodyPr>
            <a:normAutofit lnSpcReduction="10000"/>
          </a:bodyPr>
          <a:lstStyle/>
          <a:p>
            <a:pPr>
              <a:buClrTx/>
              <a:buSzPct val="95000"/>
            </a:pPr>
            <a:r>
              <a:rPr lang="fr-FR" dirty="0"/>
              <a:t>  Quoi ?     </a:t>
            </a:r>
            <a:r>
              <a:rPr lang="fr-FR" dirty="0">
                <a:sym typeface="Wingdings" panose="05000000000000000000" pitchFamily="2" charset="2"/>
              </a:rPr>
              <a:t> Un Monopoly version CentraleSupélec avec intégration des règles classiques au fur et à mesure des sprints. </a:t>
            </a:r>
          </a:p>
          <a:p>
            <a:pPr>
              <a:buClrTx/>
              <a:buSzPct val="95000"/>
            </a:pPr>
            <a:r>
              <a:rPr lang="fr-FR" dirty="0"/>
              <a:t>Besoins : Divertissement pour les joueurs dans un contexte de virtualisation des jeux (</a:t>
            </a:r>
            <a:r>
              <a:rPr lang="fr-FR" dirty="0" err="1"/>
              <a:t>BoardGameArena</a:t>
            </a:r>
            <a:r>
              <a:rPr lang="fr-FR" dirty="0"/>
              <a:t> / </a:t>
            </a:r>
            <a:r>
              <a:rPr lang="fr-FR" dirty="0" err="1"/>
              <a:t>Tabletop</a:t>
            </a:r>
            <a:r>
              <a:rPr lang="fr-FR" dirty="0"/>
              <a:t> Simulator)</a:t>
            </a:r>
          </a:p>
          <a:p>
            <a:pPr>
              <a:buClrTx/>
              <a:buSzPct val="95000"/>
            </a:pPr>
            <a:r>
              <a:rPr lang="fr-FR" dirty="0"/>
              <a:t>Public visé : Etudiants de CS, mais aussi tout joueur intéressé par un Monopoly jouable sur ordinateur.</a:t>
            </a:r>
          </a:p>
          <a:p>
            <a:pPr>
              <a:buClrTx/>
              <a:buSzPct val="95000"/>
            </a:pPr>
            <a:r>
              <a:rPr lang="fr-FR" dirty="0"/>
              <a:t>Ce jeu est jouable en local, allant de 2 à 4 joueurs. Il peut servir dès qu’un petit groupe souhaite faire un jeu ensemble. Gain de temps important par rapport au Monopoly physique (lancer de dés, déplacement des pions, règles)</a:t>
            </a:r>
          </a:p>
          <a:p>
            <a:pPr>
              <a:buClrTx/>
              <a:buSzPct val="95000"/>
            </a:pPr>
            <a:r>
              <a:rPr lang="fr-FR" dirty="0"/>
              <a:t> Jeu simple à prendre en main et très connu : volonté de faire une version numérique aussi facile à prendre en main</a:t>
            </a:r>
          </a:p>
        </p:txBody>
      </p:sp>
      <p:pic>
        <p:nvPicPr>
          <p:cNvPr id="5" name="Image 4">
            <a:extLst>
              <a:ext uri="{FF2B5EF4-FFF2-40B4-BE49-F238E27FC236}">
                <a16:creationId xmlns:a16="http://schemas.microsoft.com/office/drawing/2014/main" id="{2189F951-7AB6-4682-9601-BDA8A1056B49}"/>
              </a:ext>
            </a:extLst>
          </p:cNvPr>
          <p:cNvPicPr>
            <a:picLocks noChangeAspect="1"/>
          </p:cNvPicPr>
          <p:nvPr/>
        </p:nvPicPr>
        <p:blipFill>
          <a:blip r:embed="rId2"/>
          <a:stretch>
            <a:fillRect/>
          </a:stretch>
        </p:blipFill>
        <p:spPr>
          <a:xfrm>
            <a:off x="6356412" y="1735584"/>
            <a:ext cx="4754880" cy="3090672"/>
          </a:xfrm>
          <a:prstGeom prst="rect">
            <a:avLst/>
          </a:prstGeom>
        </p:spPr>
      </p:pic>
      <p:sp>
        <p:nvSpPr>
          <p:cNvPr id="4" name="Espace réservé du numéro de diapositive 3">
            <a:extLst>
              <a:ext uri="{FF2B5EF4-FFF2-40B4-BE49-F238E27FC236}">
                <a16:creationId xmlns:a16="http://schemas.microsoft.com/office/drawing/2014/main" id="{51E63EED-3580-4DB5-A85F-503676B4B98C}"/>
              </a:ext>
            </a:extLst>
          </p:cNvPr>
          <p:cNvSpPr>
            <a:spLocks noGrp="1"/>
          </p:cNvSpPr>
          <p:nvPr>
            <p:ph type="sldNum" sz="quarter" idx="12"/>
          </p:nvPr>
        </p:nvSpPr>
        <p:spPr/>
        <p:txBody>
          <a:bodyPr>
            <a:normAutofit lnSpcReduction="10000"/>
          </a:bodyPr>
          <a:lstStyle/>
          <a:p>
            <a:fld id="{BA2BE99B-FE06-4389-AF25-986403C34870}" type="slidenum">
              <a:rPr lang="fr-FR" smtClean="0"/>
              <a:t>2</a:t>
            </a:fld>
            <a:endParaRPr lang="fr-FR"/>
          </a:p>
        </p:txBody>
      </p:sp>
    </p:spTree>
    <p:extLst>
      <p:ext uri="{BB962C8B-B14F-4D97-AF65-F5344CB8AC3E}">
        <p14:creationId xmlns:p14="http://schemas.microsoft.com/office/powerpoint/2010/main" val="2987775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C102B8-93F9-4764-8CCE-7B3FF5368314}"/>
              </a:ext>
            </a:extLst>
          </p:cNvPr>
          <p:cNvSpPr>
            <a:spLocks noGrp="1"/>
          </p:cNvSpPr>
          <p:nvPr>
            <p:ph type="title"/>
          </p:nvPr>
        </p:nvSpPr>
        <p:spPr>
          <a:xfrm>
            <a:off x="1249680" y="171133"/>
            <a:ext cx="9692640" cy="1013459"/>
          </a:xfrm>
        </p:spPr>
        <p:txBody>
          <a:bodyPr/>
          <a:lstStyle/>
          <a:p>
            <a:pPr algn="ctr"/>
            <a:r>
              <a:rPr lang="fr-FR" dirty="0"/>
              <a:t>Qu’est ce que le </a:t>
            </a:r>
            <a:r>
              <a:rPr lang="fr-FR" dirty="0" err="1"/>
              <a:t>monopoly</a:t>
            </a:r>
            <a:r>
              <a:rPr lang="fr-FR" dirty="0"/>
              <a:t> ?</a:t>
            </a:r>
          </a:p>
        </p:txBody>
      </p:sp>
      <p:sp>
        <p:nvSpPr>
          <p:cNvPr id="3" name="Espace réservé du contenu 2">
            <a:extLst>
              <a:ext uri="{FF2B5EF4-FFF2-40B4-BE49-F238E27FC236}">
                <a16:creationId xmlns:a16="http://schemas.microsoft.com/office/drawing/2014/main" id="{0BFBA81F-349A-4D3F-AA50-359A2B31570C}"/>
              </a:ext>
            </a:extLst>
          </p:cNvPr>
          <p:cNvSpPr>
            <a:spLocks noGrp="1"/>
          </p:cNvSpPr>
          <p:nvPr>
            <p:ph idx="1"/>
          </p:nvPr>
        </p:nvSpPr>
        <p:spPr>
          <a:xfrm>
            <a:off x="720335" y="1495311"/>
            <a:ext cx="5059029" cy="4995545"/>
          </a:xfrm>
        </p:spPr>
        <p:txBody>
          <a:bodyPr>
            <a:normAutofit/>
          </a:bodyPr>
          <a:lstStyle/>
          <a:p>
            <a:r>
              <a:rPr lang="fr-FR" sz="1600" dirty="0"/>
              <a:t>But du jeu : Amasser le plus d’argent à la fin du nombre de tours fixés ou être le dernier à ne pas avoir fait faillite</a:t>
            </a:r>
          </a:p>
          <a:p>
            <a:r>
              <a:rPr lang="fr-FR" sz="1600" dirty="0"/>
              <a:t>Comment obtenir de l’argent  ? Acheter des propriétés pour percevoir un loyer des autres joueurs quand ils tombent dessus.</a:t>
            </a:r>
          </a:p>
          <a:p>
            <a:r>
              <a:rPr lang="fr-FR" sz="1600" dirty="0"/>
              <a:t>Passer par la case départ rapporte 200 euros.</a:t>
            </a:r>
          </a:p>
          <a:p>
            <a:r>
              <a:rPr lang="fr-FR" sz="1600" dirty="0"/>
              <a:t>Cartes chance : bonne ou mauvaise influence.</a:t>
            </a:r>
          </a:p>
          <a:p>
            <a:r>
              <a:rPr lang="fr-FR" sz="1600" dirty="0"/>
              <a:t>Déplacements sur le plateau en lançant 2 dés 6, un double permet de rejouer</a:t>
            </a:r>
          </a:p>
          <a:p>
            <a:r>
              <a:rPr lang="fr-FR" sz="1600" dirty="0"/>
              <a:t>Aller en prison au bout de 3 doubles ou en s’arrêtant sur la case « Aller en prison »</a:t>
            </a:r>
          </a:p>
          <a:p>
            <a:r>
              <a:rPr lang="fr-FR" sz="1600" dirty="0"/>
              <a:t>Construire des maisons pour augmenter le loyer en ayant toutes les propriétés d’une couleur.</a:t>
            </a:r>
          </a:p>
        </p:txBody>
      </p:sp>
      <p:pic>
        <p:nvPicPr>
          <p:cNvPr id="5" name="Image 4">
            <a:extLst>
              <a:ext uri="{FF2B5EF4-FFF2-40B4-BE49-F238E27FC236}">
                <a16:creationId xmlns:a16="http://schemas.microsoft.com/office/drawing/2014/main" id="{F9A07FB7-1DB1-401F-9246-0C9CCC3E1031}"/>
              </a:ext>
            </a:extLst>
          </p:cNvPr>
          <p:cNvPicPr>
            <a:picLocks noChangeAspect="1"/>
          </p:cNvPicPr>
          <p:nvPr/>
        </p:nvPicPr>
        <p:blipFill>
          <a:blip r:embed="rId2"/>
          <a:stretch>
            <a:fillRect/>
          </a:stretch>
        </p:blipFill>
        <p:spPr>
          <a:xfrm>
            <a:off x="6184777" y="1354694"/>
            <a:ext cx="4695177" cy="4695177"/>
          </a:xfrm>
          <a:prstGeom prst="rect">
            <a:avLst/>
          </a:prstGeom>
        </p:spPr>
      </p:pic>
      <p:sp>
        <p:nvSpPr>
          <p:cNvPr id="4" name="Espace réservé du numéro de diapositive 3">
            <a:extLst>
              <a:ext uri="{FF2B5EF4-FFF2-40B4-BE49-F238E27FC236}">
                <a16:creationId xmlns:a16="http://schemas.microsoft.com/office/drawing/2014/main" id="{B26F1066-E74E-49F1-9EB7-19AAB443233E}"/>
              </a:ext>
            </a:extLst>
          </p:cNvPr>
          <p:cNvSpPr>
            <a:spLocks noGrp="1"/>
          </p:cNvSpPr>
          <p:nvPr>
            <p:ph type="sldNum" sz="quarter" idx="12"/>
          </p:nvPr>
        </p:nvSpPr>
        <p:spPr/>
        <p:txBody>
          <a:bodyPr>
            <a:normAutofit lnSpcReduction="10000"/>
          </a:bodyPr>
          <a:lstStyle/>
          <a:p>
            <a:fld id="{BA2BE99B-FE06-4389-AF25-986403C34870}" type="slidenum">
              <a:rPr lang="fr-FR" smtClean="0"/>
              <a:t>3</a:t>
            </a:fld>
            <a:endParaRPr lang="fr-FR"/>
          </a:p>
        </p:txBody>
      </p:sp>
    </p:spTree>
    <p:extLst>
      <p:ext uri="{BB962C8B-B14F-4D97-AF65-F5344CB8AC3E}">
        <p14:creationId xmlns:p14="http://schemas.microsoft.com/office/powerpoint/2010/main" val="2867212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906C0781-CFF3-4F4C-AB95-82BAE29FAB04}"/>
              </a:ext>
            </a:extLst>
          </p:cNvPr>
          <p:cNvSpPr>
            <a:spLocks noGrp="1"/>
          </p:cNvSpPr>
          <p:nvPr>
            <p:ph idx="1"/>
          </p:nvPr>
        </p:nvSpPr>
        <p:spPr>
          <a:xfrm>
            <a:off x="715741" y="1997839"/>
            <a:ext cx="5925089" cy="4351337"/>
          </a:xfrm>
        </p:spPr>
        <p:txBody>
          <a:bodyPr>
            <a:normAutofit/>
          </a:bodyPr>
          <a:lstStyle/>
          <a:p>
            <a:r>
              <a:rPr lang="fr-FR" sz="2000" dirty="0"/>
              <a:t>Découpages en plusieurs sprints : 4 sprints</a:t>
            </a:r>
          </a:p>
          <a:p>
            <a:pPr marL="0" indent="0">
              <a:buNone/>
            </a:pPr>
            <a:r>
              <a:rPr lang="fr-FR" sz="2000" dirty="0"/>
              <a:t>But : se diviser le travail (chacun a quelque chose à faire) et avoir une version jouable à chaque fin de sprint meilleure que la version précédente.</a:t>
            </a:r>
          </a:p>
          <a:p>
            <a:pPr marL="0" indent="0">
              <a:buNone/>
            </a:pPr>
            <a:endParaRPr lang="fr-FR" sz="2000" dirty="0"/>
          </a:p>
          <a:p>
            <a:pPr marL="0" indent="0">
              <a:buNone/>
            </a:pPr>
            <a:r>
              <a:rPr lang="fr-FR" sz="2000" dirty="0"/>
              <a:t>Le Sprint 4 n’a pas été abordé, puisqu’au vu du temps qu’il nous restait après le sprint 3, nous avons préféré mettre une emphase sur rendre les codes clairs et améliorer la documentation. Il n’avait été prévu qu’au cas où nous avancions vraiment vite.</a:t>
            </a:r>
          </a:p>
          <a:p>
            <a:pPr marL="0" indent="0">
              <a:buNone/>
            </a:pPr>
            <a:endParaRPr lang="fr-FR" sz="2000" dirty="0"/>
          </a:p>
          <a:p>
            <a:endParaRPr lang="fr-FR" sz="2000" dirty="0"/>
          </a:p>
          <a:p>
            <a:pPr marL="0" indent="0">
              <a:buNone/>
            </a:pPr>
            <a:endParaRPr lang="fr-FR" sz="2000" dirty="0"/>
          </a:p>
        </p:txBody>
      </p:sp>
      <p:sp>
        <p:nvSpPr>
          <p:cNvPr id="9" name="ZoneTexte 8">
            <a:extLst>
              <a:ext uri="{FF2B5EF4-FFF2-40B4-BE49-F238E27FC236}">
                <a16:creationId xmlns:a16="http://schemas.microsoft.com/office/drawing/2014/main" id="{6CDE8C62-D4CF-4408-8EBB-B4938EF95C89}"/>
              </a:ext>
            </a:extLst>
          </p:cNvPr>
          <p:cNvSpPr txBox="1"/>
          <p:nvPr/>
        </p:nvSpPr>
        <p:spPr>
          <a:xfrm>
            <a:off x="1420427" y="461639"/>
            <a:ext cx="8371643" cy="707886"/>
          </a:xfrm>
          <a:prstGeom prst="rect">
            <a:avLst/>
          </a:prstGeom>
          <a:noFill/>
        </p:spPr>
        <p:txBody>
          <a:bodyPr wrap="square" rtlCol="0">
            <a:spAutoFit/>
          </a:bodyPr>
          <a:lstStyle/>
          <a:p>
            <a:pPr algn="ctr"/>
            <a:r>
              <a:rPr lang="fr-FR" sz="4000" dirty="0"/>
              <a:t>Structure de notre projet </a:t>
            </a:r>
          </a:p>
        </p:txBody>
      </p:sp>
      <p:sp>
        <p:nvSpPr>
          <p:cNvPr id="11" name="ZoneTexte 10">
            <a:extLst>
              <a:ext uri="{FF2B5EF4-FFF2-40B4-BE49-F238E27FC236}">
                <a16:creationId xmlns:a16="http://schemas.microsoft.com/office/drawing/2014/main" id="{617BA170-027C-4C49-BD8E-C9218201873C}"/>
              </a:ext>
            </a:extLst>
          </p:cNvPr>
          <p:cNvSpPr txBox="1"/>
          <p:nvPr/>
        </p:nvSpPr>
        <p:spPr>
          <a:xfrm>
            <a:off x="7288440" y="1318048"/>
            <a:ext cx="3515557" cy="5355312"/>
          </a:xfrm>
          <a:prstGeom prst="rect">
            <a:avLst/>
          </a:prstGeom>
          <a:noFill/>
        </p:spPr>
        <p:txBody>
          <a:bodyPr wrap="square" rtlCol="0">
            <a:spAutoFit/>
          </a:bodyPr>
          <a:lstStyle/>
          <a:p>
            <a:r>
              <a:rPr lang="fr-FR" b="1" i="1" dirty="0"/>
              <a:t>Sprint 1 : </a:t>
            </a:r>
          </a:p>
          <a:p>
            <a:r>
              <a:rPr lang="fr-FR" dirty="0"/>
              <a:t>MVP : jeu sur plateau 3*3, affichage et jeu sur la console</a:t>
            </a:r>
          </a:p>
          <a:p>
            <a:endParaRPr lang="fr-FR" dirty="0"/>
          </a:p>
          <a:p>
            <a:r>
              <a:rPr lang="fr-FR" b="1" i="1" dirty="0"/>
              <a:t>Sprint 2 :</a:t>
            </a:r>
          </a:p>
          <a:p>
            <a:r>
              <a:rPr lang="fr-FR" dirty="0"/>
              <a:t>Ajout d’une interface graphique </a:t>
            </a:r>
            <a:r>
              <a:rPr lang="fr-FR" dirty="0" err="1"/>
              <a:t>tkinter</a:t>
            </a:r>
            <a:r>
              <a:rPr lang="fr-FR" dirty="0"/>
              <a:t>, plateau 11*11, cartes chance, vente de propriétés</a:t>
            </a:r>
          </a:p>
          <a:p>
            <a:endParaRPr lang="fr-FR" dirty="0"/>
          </a:p>
          <a:p>
            <a:r>
              <a:rPr lang="fr-FR" b="1" i="1" dirty="0"/>
              <a:t>Sprint 3:</a:t>
            </a:r>
          </a:p>
          <a:p>
            <a:r>
              <a:rPr lang="fr-FR" dirty="0"/>
              <a:t>Amélioration de l’interface graphique, ajout de maisons et d’hôtels.</a:t>
            </a:r>
          </a:p>
          <a:p>
            <a:endParaRPr lang="fr-FR" dirty="0"/>
          </a:p>
          <a:p>
            <a:r>
              <a:rPr lang="fr-FR" b="1" i="1" dirty="0"/>
              <a:t>Sprint 4 : </a:t>
            </a:r>
            <a:endParaRPr lang="fr-FR" dirty="0"/>
          </a:p>
          <a:p>
            <a:r>
              <a:rPr lang="fr-FR" dirty="0"/>
              <a:t>Le jeu est jouable complètement sur l’interface graphique</a:t>
            </a:r>
          </a:p>
        </p:txBody>
      </p:sp>
      <p:sp>
        <p:nvSpPr>
          <p:cNvPr id="2" name="Espace réservé du numéro de diapositive 1">
            <a:extLst>
              <a:ext uri="{FF2B5EF4-FFF2-40B4-BE49-F238E27FC236}">
                <a16:creationId xmlns:a16="http://schemas.microsoft.com/office/drawing/2014/main" id="{E0E2DDE7-9F2C-488E-A6DF-098DA340BDDC}"/>
              </a:ext>
            </a:extLst>
          </p:cNvPr>
          <p:cNvSpPr>
            <a:spLocks noGrp="1"/>
          </p:cNvSpPr>
          <p:nvPr>
            <p:ph type="sldNum" sz="quarter" idx="12"/>
          </p:nvPr>
        </p:nvSpPr>
        <p:spPr/>
        <p:txBody>
          <a:bodyPr>
            <a:normAutofit lnSpcReduction="10000"/>
          </a:bodyPr>
          <a:lstStyle/>
          <a:p>
            <a:fld id="{BA2BE99B-FE06-4389-AF25-986403C34870}" type="slidenum">
              <a:rPr lang="fr-FR" smtClean="0"/>
              <a:t>4</a:t>
            </a:fld>
            <a:endParaRPr lang="fr-FR"/>
          </a:p>
        </p:txBody>
      </p:sp>
    </p:spTree>
    <p:extLst>
      <p:ext uri="{BB962C8B-B14F-4D97-AF65-F5344CB8AC3E}">
        <p14:creationId xmlns:p14="http://schemas.microsoft.com/office/powerpoint/2010/main" val="2191602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354B2-6F74-40E8-8A8E-31A65007A243}"/>
              </a:ext>
            </a:extLst>
          </p:cNvPr>
          <p:cNvSpPr>
            <a:spLocks noGrp="1"/>
          </p:cNvSpPr>
          <p:nvPr>
            <p:ph type="title"/>
          </p:nvPr>
        </p:nvSpPr>
        <p:spPr>
          <a:xfrm>
            <a:off x="1164218" y="577048"/>
            <a:ext cx="9692640" cy="847943"/>
          </a:xfrm>
        </p:spPr>
        <p:txBody>
          <a:bodyPr/>
          <a:lstStyle/>
          <a:p>
            <a:pPr algn="ctr"/>
            <a:r>
              <a:rPr lang="fr-FR" dirty="0"/>
              <a:t>Sprint 1 : Le MVP</a:t>
            </a:r>
          </a:p>
        </p:txBody>
      </p:sp>
      <p:sp>
        <p:nvSpPr>
          <p:cNvPr id="3" name="Espace réservé du contenu 2">
            <a:extLst>
              <a:ext uri="{FF2B5EF4-FFF2-40B4-BE49-F238E27FC236}">
                <a16:creationId xmlns:a16="http://schemas.microsoft.com/office/drawing/2014/main" id="{EEEDBC0F-F18B-430D-882A-10D42EBF5FEF}"/>
              </a:ext>
            </a:extLst>
          </p:cNvPr>
          <p:cNvSpPr>
            <a:spLocks noGrp="1"/>
          </p:cNvSpPr>
          <p:nvPr>
            <p:ph idx="1"/>
          </p:nvPr>
        </p:nvSpPr>
        <p:spPr>
          <a:xfrm>
            <a:off x="1266557" y="1632212"/>
            <a:ext cx="8595360" cy="4351337"/>
          </a:xfrm>
        </p:spPr>
        <p:txBody>
          <a:bodyPr>
            <a:normAutofit/>
          </a:bodyPr>
          <a:lstStyle/>
          <a:p>
            <a:pPr>
              <a:spcBef>
                <a:spcPts val="300"/>
              </a:spcBef>
              <a:spcAft>
                <a:spcPts val="300"/>
              </a:spcAft>
            </a:pPr>
            <a:r>
              <a:rPr lang="fr-FR" dirty="0"/>
              <a:t>MVP : jouer au </a:t>
            </a:r>
            <a:r>
              <a:rPr lang="fr-FR" dirty="0" err="1"/>
              <a:t>monopoly</a:t>
            </a:r>
            <a:r>
              <a:rPr lang="fr-FR" dirty="0"/>
              <a:t> avec un plateau de 3*3 dans le Terminal Python</a:t>
            </a:r>
          </a:p>
          <a:p>
            <a:pPr marL="0" indent="0">
              <a:spcBef>
                <a:spcPts val="300"/>
              </a:spcBef>
              <a:spcAft>
                <a:spcPts val="300"/>
              </a:spcAft>
              <a:buNone/>
            </a:pPr>
            <a:r>
              <a:rPr lang="fr-FR" dirty="0"/>
              <a:t>	- Jeu pour 2 joueurs</a:t>
            </a:r>
          </a:p>
          <a:p>
            <a:pPr marL="0" indent="0">
              <a:spcBef>
                <a:spcPts val="300"/>
              </a:spcBef>
              <a:spcAft>
                <a:spcPts val="300"/>
              </a:spcAft>
              <a:buNone/>
            </a:pPr>
            <a:r>
              <a:rPr lang="fr-FR" dirty="0"/>
              <a:t>	- Achat de propriétés</a:t>
            </a:r>
          </a:p>
          <a:p>
            <a:pPr marL="0" indent="0">
              <a:spcBef>
                <a:spcPts val="300"/>
              </a:spcBef>
              <a:spcAft>
                <a:spcPts val="300"/>
              </a:spcAft>
              <a:buNone/>
            </a:pPr>
            <a:r>
              <a:rPr lang="fr-FR" dirty="0"/>
              <a:t>	- Système de gestion d’argent</a:t>
            </a:r>
          </a:p>
          <a:p>
            <a:pPr marL="0" indent="0">
              <a:spcBef>
                <a:spcPts val="300"/>
              </a:spcBef>
              <a:spcAft>
                <a:spcPts val="300"/>
              </a:spcAft>
              <a:buNone/>
            </a:pPr>
            <a:r>
              <a:rPr lang="fr-FR" dirty="0"/>
              <a:t>	- Lancer d’un dé 3 afin de se déplacer sur le plateau</a:t>
            </a:r>
          </a:p>
          <a:p>
            <a:pPr marL="0" indent="0">
              <a:spcBef>
                <a:spcPts val="300"/>
              </a:spcBef>
              <a:spcAft>
                <a:spcPts val="300"/>
              </a:spcAft>
              <a:buNone/>
            </a:pPr>
            <a:r>
              <a:rPr lang="fr-FR" dirty="0"/>
              <a:t>	-Interaction avec les différentes cases du plateau</a:t>
            </a:r>
          </a:p>
          <a:p>
            <a:pPr marL="0" indent="0">
              <a:spcBef>
                <a:spcPts val="300"/>
              </a:spcBef>
              <a:spcAft>
                <a:spcPts val="300"/>
              </a:spcAft>
              <a:buNone/>
            </a:pPr>
            <a:r>
              <a:rPr lang="fr-FR" dirty="0"/>
              <a:t>	-Affichage console du plateau</a:t>
            </a:r>
          </a:p>
          <a:p>
            <a:pPr marL="0" indent="0">
              <a:buNone/>
            </a:pPr>
            <a:endParaRPr lang="fr-FR" dirty="0"/>
          </a:p>
          <a:p>
            <a:pPr marL="0" indent="0">
              <a:buNone/>
            </a:pPr>
            <a:endParaRPr lang="fr-FR" dirty="0"/>
          </a:p>
          <a:p>
            <a:endParaRPr lang="fr-FR" dirty="0"/>
          </a:p>
          <a:p>
            <a:endParaRPr lang="fr-FR" dirty="0"/>
          </a:p>
        </p:txBody>
      </p:sp>
      <p:sp>
        <p:nvSpPr>
          <p:cNvPr id="5" name="Espace réservé du numéro de diapositive 4">
            <a:extLst>
              <a:ext uri="{FF2B5EF4-FFF2-40B4-BE49-F238E27FC236}">
                <a16:creationId xmlns:a16="http://schemas.microsoft.com/office/drawing/2014/main" id="{629C2D8A-3887-4434-9402-40B7D5B6BAE0}"/>
              </a:ext>
            </a:extLst>
          </p:cNvPr>
          <p:cNvSpPr>
            <a:spLocks noGrp="1"/>
          </p:cNvSpPr>
          <p:nvPr>
            <p:ph type="sldNum" sz="quarter" idx="12"/>
          </p:nvPr>
        </p:nvSpPr>
        <p:spPr/>
        <p:txBody>
          <a:bodyPr>
            <a:normAutofit lnSpcReduction="10000"/>
          </a:bodyPr>
          <a:lstStyle/>
          <a:p>
            <a:fld id="{BA2BE99B-FE06-4389-AF25-986403C34870}" type="slidenum">
              <a:rPr lang="fr-FR" smtClean="0"/>
              <a:t>5</a:t>
            </a:fld>
            <a:endParaRPr lang="fr-FR"/>
          </a:p>
        </p:txBody>
      </p:sp>
    </p:spTree>
    <p:extLst>
      <p:ext uri="{BB962C8B-B14F-4D97-AF65-F5344CB8AC3E}">
        <p14:creationId xmlns:p14="http://schemas.microsoft.com/office/powerpoint/2010/main" val="3187061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354B2-6F74-40E8-8A8E-31A65007A243}"/>
              </a:ext>
            </a:extLst>
          </p:cNvPr>
          <p:cNvSpPr>
            <a:spLocks noGrp="1"/>
          </p:cNvSpPr>
          <p:nvPr>
            <p:ph type="title"/>
          </p:nvPr>
        </p:nvSpPr>
        <p:spPr>
          <a:xfrm>
            <a:off x="1164218" y="577048"/>
            <a:ext cx="9692640" cy="847943"/>
          </a:xfrm>
        </p:spPr>
        <p:txBody>
          <a:bodyPr/>
          <a:lstStyle/>
          <a:p>
            <a:pPr algn="ctr"/>
            <a:r>
              <a:rPr lang="fr-FR" dirty="0"/>
              <a:t>Réaliser le MVP</a:t>
            </a:r>
          </a:p>
        </p:txBody>
      </p:sp>
      <p:sp>
        <p:nvSpPr>
          <p:cNvPr id="3" name="ZoneTexte 2">
            <a:extLst>
              <a:ext uri="{FF2B5EF4-FFF2-40B4-BE49-F238E27FC236}">
                <a16:creationId xmlns:a16="http://schemas.microsoft.com/office/drawing/2014/main" id="{9B30B450-7211-41CD-8826-575E1615377A}"/>
              </a:ext>
            </a:extLst>
          </p:cNvPr>
          <p:cNvSpPr txBox="1"/>
          <p:nvPr/>
        </p:nvSpPr>
        <p:spPr>
          <a:xfrm>
            <a:off x="553453" y="1720516"/>
            <a:ext cx="10744200" cy="2308324"/>
          </a:xfrm>
          <a:prstGeom prst="rect">
            <a:avLst/>
          </a:prstGeom>
          <a:noFill/>
        </p:spPr>
        <p:txBody>
          <a:bodyPr wrap="square" rtlCol="0">
            <a:spAutoFit/>
          </a:bodyPr>
          <a:lstStyle/>
          <a:p>
            <a:r>
              <a:rPr lang="fr-FR" dirty="0"/>
              <a:t>Réalisation du projet à l’aide de 2 dictionnaires, qui sont mis à jour en permanence au fil du jeu : le dictionnaire </a:t>
            </a:r>
            <a:r>
              <a:rPr lang="fr-FR" dirty="0" err="1"/>
              <a:t>monopoly</a:t>
            </a:r>
            <a:r>
              <a:rPr lang="fr-FR" dirty="0"/>
              <a:t> et le dictionnaire joueur.</a:t>
            </a:r>
          </a:p>
          <a:p>
            <a:endParaRPr lang="fr-FR" dirty="0"/>
          </a:p>
          <a:p>
            <a:r>
              <a:rPr lang="fr-FR" dirty="0"/>
              <a:t>-Monopoly stocke les données liées au cases du plateau : Nom, prix d’achat, loyer et qui possède la propriété.</a:t>
            </a:r>
          </a:p>
          <a:p>
            <a:endParaRPr lang="fr-FR" dirty="0"/>
          </a:p>
          <a:p>
            <a:r>
              <a:rPr lang="fr-FR" dirty="0"/>
              <a:t>-Joueurs stocke les données relatives aux joueurs : Nom, position, argent.</a:t>
            </a:r>
          </a:p>
          <a:p>
            <a:endParaRPr lang="fr-FR" dirty="0"/>
          </a:p>
        </p:txBody>
      </p:sp>
      <p:pic>
        <p:nvPicPr>
          <p:cNvPr id="6" name="Image 5">
            <a:extLst>
              <a:ext uri="{FF2B5EF4-FFF2-40B4-BE49-F238E27FC236}">
                <a16:creationId xmlns:a16="http://schemas.microsoft.com/office/drawing/2014/main" id="{5AC374B4-AB89-463B-93B3-27AA85E887A5}"/>
              </a:ext>
            </a:extLst>
          </p:cNvPr>
          <p:cNvPicPr>
            <a:picLocks noChangeAspect="1"/>
          </p:cNvPicPr>
          <p:nvPr/>
        </p:nvPicPr>
        <p:blipFill>
          <a:blip r:embed="rId2"/>
          <a:stretch>
            <a:fillRect/>
          </a:stretch>
        </p:blipFill>
        <p:spPr>
          <a:xfrm>
            <a:off x="326821" y="5450991"/>
            <a:ext cx="10856858" cy="1132955"/>
          </a:xfrm>
          <a:prstGeom prst="rect">
            <a:avLst/>
          </a:prstGeom>
        </p:spPr>
      </p:pic>
      <p:sp>
        <p:nvSpPr>
          <p:cNvPr id="9" name="Espace réservé du numéro de diapositive 8">
            <a:extLst>
              <a:ext uri="{FF2B5EF4-FFF2-40B4-BE49-F238E27FC236}">
                <a16:creationId xmlns:a16="http://schemas.microsoft.com/office/drawing/2014/main" id="{D0A3FBFF-0288-40BE-98C9-124394D192D0}"/>
              </a:ext>
            </a:extLst>
          </p:cNvPr>
          <p:cNvSpPr>
            <a:spLocks noGrp="1"/>
          </p:cNvSpPr>
          <p:nvPr>
            <p:ph type="sldNum" sz="quarter" idx="12"/>
          </p:nvPr>
        </p:nvSpPr>
        <p:spPr/>
        <p:txBody>
          <a:bodyPr>
            <a:normAutofit lnSpcReduction="10000"/>
          </a:bodyPr>
          <a:lstStyle/>
          <a:p>
            <a:fld id="{BA2BE99B-FE06-4389-AF25-986403C34870}" type="slidenum">
              <a:rPr lang="fr-FR" smtClean="0"/>
              <a:t>6</a:t>
            </a:fld>
            <a:endParaRPr lang="fr-FR"/>
          </a:p>
        </p:txBody>
      </p:sp>
    </p:spTree>
    <p:extLst>
      <p:ext uri="{BB962C8B-B14F-4D97-AF65-F5344CB8AC3E}">
        <p14:creationId xmlns:p14="http://schemas.microsoft.com/office/powerpoint/2010/main" val="320232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5C195E-8EE0-42C3-8DDB-956E7D03A76A}"/>
              </a:ext>
            </a:extLst>
          </p:cNvPr>
          <p:cNvSpPr>
            <a:spLocks noGrp="1"/>
          </p:cNvSpPr>
          <p:nvPr>
            <p:ph type="title"/>
          </p:nvPr>
        </p:nvSpPr>
        <p:spPr/>
        <p:txBody>
          <a:bodyPr/>
          <a:lstStyle/>
          <a:p>
            <a:r>
              <a:rPr lang="fr-FR" dirty="0"/>
              <a:t>Tâches du sprint 1 :</a:t>
            </a:r>
            <a:endParaRPr lang="en-GB" dirty="0"/>
          </a:p>
        </p:txBody>
      </p:sp>
      <p:sp>
        <p:nvSpPr>
          <p:cNvPr id="3" name="Espace réservé du contenu 2">
            <a:extLst>
              <a:ext uri="{FF2B5EF4-FFF2-40B4-BE49-F238E27FC236}">
                <a16:creationId xmlns:a16="http://schemas.microsoft.com/office/drawing/2014/main" id="{DB69FD47-1F98-44A2-B7F4-7A6657D1FC90}"/>
              </a:ext>
            </a:extLst>
          </p:cNvPr>
          <p:cNvSpPr>
            <a:spLocks noGrp="1"/>
          </p:cNvSpPr>
          <p:nvPr>
            <p:ph idx="1"/>
          </p:nvPr>
        </p:nvSpPr>
        <p:spPr/>
        <p:txBody>
          <a:bodyPr>
            <a:normAutofit lnSpcReduction="10000"/>
          </a:bodyPr>
          <a:lstStyle/>
          <a:p>
            <a:r>
              <a:rPr lang="fr-FR" dirty="0"/>
              <a:t>Fonction d’interface graphique en console :</a:t>
            </a:r>
          </a:p>
          <a:p>
            <a:pPr lvl="1"/>
            <a:r>
              <a:rPr lang="fr-FR" dirty="0"/>
              <a:t>Référent : Cyprien</a:t>
            </a:r>
          </a:p>
          <a:p>
            <a:r>
              <a:rPr lang="fr-FR" dirty="0"/>
              <a:t>Fonction de paiement de loyer :</a:t>
            </a:r>
          </a:p>
          <a:p>
            <a:pPr lvl="1"/>
            <a:r>
              <a:rPr lang="fr-FR" dirty="0"/>
              <a:t>Référent : Téo</a:t>
            </a:r>
          </a:p>
          <a:p>
            <a:r>
              <a:rPr lang="fr-FR" dirty="0"/>
              <a:t>Fonction d’achat de propriété :</a:t>
            </a:r>
          </a:p>
          <a:p>
            <a:pPr lvl="1"/>
            <a:r>
              <a:rPr lang="fr-FR" dirty="0"/>
              <a:t>Référent : Eglantine</a:t>
            </a:r>
          </a:p>
          <a:p>
            <a:r>
              <a:rPr lang="fr-FR" dirty="0"/>
              <a:t>Fonction de déplacement sur le plateau :</a:t>
            </a:r>
          </a:p>
          <a:p>
            <a:pPr lvl="1"/>
            <a:r>
              <a:rPr lang="fr-FR" dirty="0"/>
              <a:t>Référent : Thomas</a:t>
            </a:r>
          </a:p>
          <a:p>
            <a:r>
              <a:rPr lang="fr-FR" dirty="0"/>
              <a:t>Fonction de gestion des arrivées sur une case</a:t>
            </a:r>
          </a:p>
          <a:p>
            <a:pPr lvl="1"/>
            <a:r>
              <a:rPr lang="fr-FR" dirty="0"/>
              <a:t>Référent : Louis</a:t>
            </a:r>
          </a:p>
          <a:p>
            <a:r>
              <a:rPr lang="fr-FR" dirty="0"/>
              <a:t>Fonction pour faire jouer le joueur, réunissant les fonctions précédentes :</a:t>
            </a:r>
          </a:p>
          <a:p>
            <a:pPr lvl="1"/>
            <a:r>
              <a:rPr lang="fr-FR" dirty="0"/>
              <a:t>Référent : Hugo</a:t>
            </a:r>
          </a:p>
          <a:p>
            <a:pPr marL="274320" lvl="1" indent="0">
              <a:buNone/>
            </a:pPr>
            <a:endParaRPr lang="fr-FR" dirty="0"/>
          </a:p>
          <a:p>
            <a:pPr lvl="1"/>
            <a:endParaRPr lang="fr-FR" dirty="0"/>
          </a:p>
        </p:txBody>
      </p:sp>
      <p:sp>
        <p:nvSpPr>
          <p:cNvPr id="5" name="ZoneTexte 4">
            <a:extLst>
              <a:ext uri="{FF2B5EF4-FFF2-40B4-BE49-F238E27FC236}">
                <a16:creationId xmlns:a16="http://schemas.microsoft.com/office/drawing/2014/main" id="{DC4CAAFF-6B86-471A-BE62-822334B19D5C}"/>
              </a:ext>
            </a:extLst>
          </p:cNvPr>
          <p:cNvSpPr txBox="1"/>
          <p:nvPr/>
        </p:nvSpPr>
        <p:spPr>
          <a:xfrm>
            <a:off x="1261871" y="6180137"/>
            <a:ext cx="7063981" cy="523220"/>
          </a:xfrm>
          <a:prstGeom prst="rect">
            <a:avLst/>
          </a:prstGeom>
          <a:noFill/>
        </p:spPr>
        <p:txBody>
          <a:bodyPr wrap="square">
            <a:spAutoFit/>
          </a:bodyPr>
          <a:lstStyle/>
          <a:p>
            <a:pPr marL="0" indent="0">
              <a:buNone/>
            </a:pPr>
            <a:r>
              <a:rPr lang="fr-FR" sz="1400" i="1" dirty="0"/>
              <a:t>NB : Des référents ont été affectés à chaque tâche. Dès qu’ils avaient besoin d’aide ou que quelqu’un avait fini sa tâche, nous allions aider les autres.</a:t>
            </a:r>
          </a:p>
        </p:txBody>
      </p:sp>
      <p:sp>
        <p:nvSpPr>
          <p:cNvPr id="6" name="Espace réservé du numéro de diapositive 5">
            <a:extLst>
              <a:ext uri="{FF2B5EF4-FFF2-40B4-BE49-F238E27FC236}">
                <a16:creationId xmlns:a16="http://schemas.microsoft.com/office/drawing/2014/main" id="{1C2DCDA5-21AA-4AA6-A812-8D2CB4471D6F}"/>
              </a:ext>
            </a:extLst>
          </p:cNvPr>
          <p:cNvSpPr>
            <a:spLocks noGrp="1"/>
          </p:cNvSpPr>
          <p:nvPr>
            <p:ph type="sldNum" sz="quarter" idx="12"/>
          </p:nvPr>
        </p:nvSpPr>
        <p:spPr/>
        <p:txBody>
          <a:bodyPr>
            <a:normAutofit lnSpcReduction="10000"/>
          </a:bodyPr>
          <a:lstStyle/>
          <a:p>
            <a:fld id="{BA2BE99B-FE06-4389-AF25-986403C34870}" type="slidenum">
              <a:rPr lang="fr-FR" smtClean="0"/>
              <a:t>7</a:t>
            </a:fld>
            <a:endParaRPr lang="fr-FR"/>
          </a:p>
        </p:txBody>
      </p:sp>
    </p:spTree>
    <p:extLst>
      <p:ext uri="{BB962C8B-B14F-4D97-AF65-F5344CB8AC3E}">
        <p14:creationId xmlns:p14="http://schemas.microsoft.com/office/powerpoint/2010/main" val="3441201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354B2-6F74-40E8-8A8E-31A65007A243}"/>
              </a:ext>
            </a:extLst>
          </p:cNvPr>
          <p:cNvSpPr>
            <a:spLocks noGrp="1"/>
          </p:cNvSpPr>
          <p:nvPr>
            <p:ph type="title"/>
          </p:nvPr>
        </p:nvSpPr>
        <p:spPr>
          <a:xfrm>
            <a:off x="1132138" y="436160"/>
            <a:ext cx="9692640" cy="847943"/>
          </a:xfrm>
        </p:spPr>
        <p:txBody>
          <a:bodyPr/>
          <a:lstStyle/>
          <a:p>
            <a:pPr algn="ctr"/>
            <a:r>
              <a:rPr lang="fr-FR" dirty="0"/>
              <a:t>Résultats du Sprint 1 :</a:t>
            </a:r>
          </a:p>
        </p:txBody>
      </p:sp>
      <p:sp>
        <p:nvSpPr>
          <p:cNvPr id="5" name="Espace réservé du contenu 4">
            <a:extLst>
              <a:ext uri="{FF2B5EF4-FFF2-40B4-BE49-F238E27FC236}">
                <a16:creationId xmlns:a16="http://schemas.microsoft.com/office/drawing/2014/main" id="{8C01AFDB-63E9-4531-A0E5-89302440626C}"/>
              </a:ext>
            </a:extLst>
          </p:cNvPr>
          <p:cNvSpPr>
            <a:spLocks noGrp="1"/>
          </p:cNvSpPr>
          <p:nvPr>
            <p:ph idx="1"/>
          </p:nvPr>
        </p:nvSpPr>
        <p:spPr>
          <a:xfrm>
            <a:off x="1196297" y="1447061"/>
            <a:ext cx="5485157" cy="4909351"/>
          </a:xfrm>
        </p:spPr>
        <p:txBody>
          <a:bodyPr>
            <a:normAutofit fontScale="92500" lnSpcReduction="20000"/>
          </a:bodyPr>
          <a:lstStyle/>
          <a:p>
            <a:r>
              <a:rPr lang="fr-FR" dirty="0"/>
              <a:t>La fonction </a:t>
            </a:r>
            <a:r>
              <a:rPr lang="fr-FR" dirty="0" err="1"/>
              <a:t>play_monopoly</a:t>
            </a:r>
            <a:r>
              <a:rPr lang="fr-FR" dirty="0"/>
              <a:t>() contenue dans faire_jouer_les_joueurs.py permet de jouer au jeu.</a:t>
            </a:r>
            <a:endParaRPr lang="fr-FR" sz="500" dirty="0"/>
          </a:p>
          <a:p>
            <a:r>
              <a:rPr lang="fr-FR" dirty="0"/>
              <a:t>Les programmes sont commentés et détaillés dans la documentation. Campagne de couverture de test du code avec </a:t>
            </a:r>
            <a:r>
              <a:rPr lang="fr-FR" dirty="0" err="1"/>
              <a:t>pytest</a:t>
            </a:r>
            <a:r>
              <a:rPr lang="fr-FR" dirty="0"/>
              <a:t> :</a:t>
            </a:r>
          </a:p>
          <a:p>
            <a:endParaRPr lang="fr-FR" dirty="0"/>
          </a:p>
          <a:p>
            <a:endParaRPr lang="fr-FR" dirty="0"/>
          </a:p>
          <a:p>
            <a:endParaRPr lang="fr-FR" dirty="0"/>
          </a:p>
          <a:p>
            <a:endParaRPr lang="fr-FR" dirty="0"/>
          </a:p>
          <a:p>
            <a:pPr marL="0" indent="0">
              <a:buNone/>
            </a:pPr>
            <a:endParaRPr lang="fr-FR" sz="2800" dirty="0"/>
          </a:p>
          <a:p>
            <a:endParaRPr lang="fr-FR" dirty="0"/>
          </a:p>
          <a:p>
            <a:r>
              <a:rPr lang="fr-FR" dirty="0"/>
              <a:t>Vidéo de démonstration : </a:t>
            </a:r>
            <a:r>
              <a:rPr lang="fr-FR" dirty="0">
                <a:hlinkClick r:id="rId2"/>
              </a:rPr>
              <a:t>https://www.youtube.com/watch?v=tr_THmqC6Lk&amp;feature=youtu.be</a:t>
            </a:r>
            <a:r>
              <a:rPr lang="fr-FR" dirty="0"/>
              <a:t> </a:t>
            </a:r>
          </a:p>
        </p:txBody>
      </p:sp>
      <p:pic>
        <p:nvPicPr>
          <p:cNvPr id="3" name="Image 2">
            <a:extLst>
              <a:ext uri="{FF2B5EF4-FFF2-40B4-BE49-F238E27FC236}">
                <a16:creationId xmlns:a16="http://schemas.microsoft.com/office/drawing/2014/main" id="{93CE87FB-253A-4CF4-9EFE-854C31583E6F}"/>
              </a:ext>
            </a:extLst>
          </p:cNvPr>
          <p:cNvPicPr>
            <a:picLocks noChangeAspect="1"/>
          </p:cNvPicPr>
          <p:nvPr/>
        </p:nvPicPr>
        <p:blipFill rotWithShape="1">
          <a:blip r:embed="rId3"/>
          <a:srcRect t="42323" r="16273"/>
          <a:stretch/>
        </p:blipFill>
        <p:spPr>
          <a:xfrm>
            <a:off x="7040498" y="2447086"/>
            <a:ext cx="4244192" cy="2567867"/>
          </a:xfrm>
          <a:prstGeom prst="rect">
            <a:avLst/>
          </a:prstGeom>
        </p:spPr>
      </p:pic>
      <p:pic>
        <p:nvPicPr>
          <p:cNvPr id="4" name="Image 3">
            <a:extLst>
              <a:ext uri="{FF2B5EF4-FFF2-40B4-BE49-F238E27FC236}">
                <a16:creationId xmlns:a16="http://schemas.microsoft.com/office/drawing/2014/main" id="{FBAB8A47-02A5-403B-83C2-B15EC979959B}"/>
              </a:ext>
            </a:extLst>
          </p:cNvPr>
          <p:cNvPicPr>
            <a:picLocks noChangeAspect="1"/>
          </p:cNvPicPr>
          <p:nvPr/>
        </p:nvPicPr>
        <p:blipFill rotWithShape="1">
          <a:blip r:embed="rId4"/>
          <a:srcRect b="15543"/>
          <a:stretch/>
        </p:blipFill>
        <p:spPr>
          <a:xfrm>
            <a:off x="1311660" y="2775208"/>
            <a:ext cx="5549316" cy="2515415"/>
          </a:xfrm>
          <a:prstGeom prst="rect">
            <a:avLst/>
          </a:prstGeom>
        </p:spPr>
      </p:pic>
      <p:sp>
        <p:nvSpPr>
          <p:cNvPr id="6" name="Espace réservé du numéro de diapositive 5">
            <a:extLst>
              <a:ext uri="{FF2B5EF4-FFF2-40B4-BE49-F238E27FC236}">
                <a16:creationId xmlns:a16="http://schemas.microsoft.com/office/drawing/2014/main" id="{874F59E9-18D0-4683-8A57-07530CA89AE5}"/>
              </a:ext>
            </a:extLst>
          </p:cNvPr>
          <p:cNvSpPr>
            <a:spLocks noGrp="1"/>
          </p:cNvSpPr>
          <p:nvPr>
            <p:ph type="sldNum" sz="quarter" idx="12"/>
          </p:nvPr>
        </p:nvSpPr>
        <p:spPr/>
        <p:txBody>
          <a:bodyPr>
            <a:normAutofit lnSpcReduction="10000"/>
          </a:bodyPr>
          <a:lstStyle/>
          <a:p>
            <a:fld id="{BA2BE99B-FE06-4389-AF25-986403C34870}" type="slidenum">
              <a:rPr lang="fr-FR" smtClean="0"/>
              <a:t>8</a:t>
            </a:fld>
            <a:endParaRPr lang="fr-FR"/>
          </a:p>
        </p:txBody>
      </p:sp>
    </p:spTree>
    <p:extLst>
      <p:ext uri="{BB962C8B-B14F-4D97-AF65-F5344CB8AC3E}">
        <p14:creationId xmlns:p14="http://schemas.microsoft.com/office/powerpoint/2010/main" val="4070646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B9CE0-EC42-4DA9-BEC2-70BC0827C00E}"/>
              </a:ext>
            </a:extLst>
          </p:cNvPr>
          <p:cNvSpPr>
            <a:spLocks noGrp="1"/>
          </p:cNvSpPr>
          <p:nvPr>
            <p:ph type="title"/>
          </p:nvPr>
        </p:nvSpPr>
        <p:spPr>
          <a:xfrm>
            <a:off x="1249680" y="384899"/>
            <a:ext cx="9692640" cy="840219"/>
          </a:xfrm>
        </p:spPr>
        <p:txBody>
          <a:bodyPr>
            <a:normAutofit fontScale="90000"/>
          </a:bodyPr>
          <a:lstStyle/>
          <a:p>
            <a:pPr algn="ctr"/>
            <a:r>
              <a:rPr lang="fr-FR" dirty="0"/>
              <a:t>Sprint 2 : Interface graphique et 11*11</a:t>
            </a:r>
          </a:p>
        </p:txBody>
      </p:sp>
      <p:sp>
        <p:nvSpPr>
          <p:cNvPr id="3" name="Espace réservé du contenu 2">
            <a:extLst>
              <a:ext uri="{FF2B5EF4-FFF2-40B4-BE49-F238E27FC236}">
                <a16:creationId xmlns:a16="http://schemas.microsoft.com/office/drawing/2014/main" id="{1CA20EA2-9454-4723-88D2-FE65203D9249}"/>
              </a:ext>
            </a:extLst>
          </p:cNvPr>
          <p:cNvSpPr>
            <a:spLocks noGrp="1"/>
          </p:cNvSpPr>
          <p:nvPr>
            <p:ph idx="1"/>
          </p:nvPr>
        </p:nvSpPr>
        <p:spPr>
          <a:xfrm>
            <a:off x="745725" y="1455937"/>
            <a:ext cx="4767308" cy="4509857"/>
          </a:xfrm>
        </p:spPr>
        <p:txBody>
          <a:bodyPr>
            <a:normAutofit/>
          </a:bodyPr>
          <a:lstStyle/>
          <a:p>
            <a:r>
              <a:rPr lang="fr-FR" dirty="0"/>
              <a:t>Interface graphique à l’aide de </a:t>
            </a:r>
            <a:r>
              <a:rPr lang="fr-FR" dirty="0" err="1"/>
              <a:t>Tkinter</a:t>
            </a:r>
            <a:r>
              <a:rPr lang="fr-FR" dirty="0"/>
              <a:t> : plateau 11*11 avec les couleurs des cases et les pions</a:t>
            </a:r>
          </a:p>
          <a:p>
            <a:r>
              <a:rPr lang="fr-FR" dirty="0"/>
              <a:t> Créer et gérer une case prison</a:t>
            </a:r>
          </a:p>
          <a:p>
            <a:r>
              <a:rPr lang="fr-FR" dirty="0"/>
              <a:t>Créer et gérer des cases Chance</a:t>
            </a:r>
          </a:p>
          <a:p>
            <a:r>
              <a:rPr lang="fr-FR" dirty="0"/>
              <a:t>Créer et gérer les propriétés de type « Gare » et « Compagnies »</a:t>
            </a:r>
          </a:p>
          <a:p>
            <a:r>
              <a:rPr lang="fr-FR" dirty="0"/>
              <a:t>Vendre des propriétés</a:t>
            </a:r>
          </a:p>
          <a:p>
            <a:endParaRPr lang="fr-FR" dirty="0"/>
          </a:p>
          <a:p>
            <a:pPr marL="0" indent="0">
              <a:buNone/>
            </a:pPr>
            <a:endParaRPr lang="fr-FR" dirty="0"/>
          </a:p>
        </p:txBody>
      </p:sp>
      <p:pic>
        <p:nvPicPr>
          <p:cNvPr id="4" name="Image 3">
            <a:extLst>
              <a:ext uri="{FF2B5EF4-FFF2-40B4-BE49-F238E27FC236}">
                <a16:creationId xmlns:a16="http://schemas.microsoft.com/office/drawing/2014/main" id="{E3AC86B8-FF12-47FA-8BB0-0388D3FF52CC}"/>
              </a:ext>
            </a:extLst>
          </p:cNvPr>
          <p:cNvPicPr>
            <a:picLocks noChangeAspect="1"/>
          </p:cNvPicPr>
          <p:nvPr/>
        </p:nvPicPr>
        <p:blipFill rotWithShape="1">
          <a:blip r:embed="rId2"/>
          <a:srcRect l="48180" b="7230"/>
          <a:stretch/>
        </p:blipFill>
        <p:spPr>
          <a:xfrm>
            <a:off x="6347334" y="1809620"/>
            <a:ext cx="4594986" cy="4043897"/>
          </a:xfrm>
          <a:prstGeom prst="rect">
            <a:avLst/>
          </a:prstGeom>
        </p:spPr>
      </p:pic>
      <p:sp>
        <p:nvSpPr>
          <p:cNvPr id="5" name="Espace réservé du numéro de diapositive 4">
            <a:extLst>
              <a:ext uri="{FF2B5EF4-FFF2-40B4-BE49-F238E27FC236}">
                <a16:creationId xmlns:a16="http://schemas.microsoft.com/office/drawing/2014/main" id="{4D5975E6-0FB2-4F7E-9E45-FDCDD0AC73F2}"/>
              </a:ext>
            </a:extLst>
          </p:cNvPr>
          <p:cNvSpPr>
            <a:spLocks noGrp="1"/>
          </p:cNvSpPr>
          <p:nvPr>
            <p:ph type="sldNum" sz="quarter" idx="12"/>
          </p:nvPr>
        </p:nvSpPr>
        <p:spPr/>
        <p:txBody>
          <a:bodyPr>
            <a:normAutofit lnSpcReduction="10000"/>
          </a:bodyPr>
          <a:lstStyle/>
          <a:p>
            <a:fld id="{BA2BE99B-FE06-4389-AF25-986403C34870}" type="slidenum">
              <a:rPr lang="fr-FR" smtClean="0"/>
              <a:t>9</a:t>
            </a:fld>
            <a:endParaRPr lang="fr-FR"/>
          </a:p>
        </p:txBody>
      </p:sp>
    </p:spTree>
    <p:extLst>
      <p:ext uri="{BB962C8B-B14F-4D97-AF65-F5344CB8AC3E}">
        <p14:creationId xmlns:p14="http://schemas.microsoft.com/office/powerpoint/2010/main" val="3930774640"/>
      </p:ext>
    </p:extLst>
  </p:cSld>
  <p:clrMapOvr>
    <a:masterClrMapping/>
  </p:clrMapOvr>
</p:sld>
</file>

<file path=ppt/theme/theme1.xml><?xml version="1.0" encoding="utf-8"?>
<a:theme xmlns:a="http://schemas.openxmlformats.org/drawingml/2006/main" name="Vue">
  <a:themeElements>
    <a:clrScheme name="Vue">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0</TotalTime>
  <Words>1606</Words>
  <Application>Microsoft Office PowerPoint</Application>
  <PresentationFormat>Grand écran</PresentationFormat>
  <Paragraphs>187</Paragraphs>
  <Slides>19</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19</vt:i4>
      </vt:variant>
    </vt:vector>
  </HeadingPairs>
  <TitlesOfParts>
    <vt:vector size="24" baseType="lpstr">
      <vt:lpstr>Arial</vt:lpstr>
      <vt:lpstr>Calibri</vt:lpstr>
      <vt:lpstr>Century Schoolbook</vt:lpstr>
      <vt:lpstr>Wingdings 2</vt:lpstr>
      <vt:lpstr>Vue</vt:lpstr>
      <vt:lpstr>Coding Weeks</vt:lpstr>
      <vt:lpstr>Présentation générale du projet</vt:lpstr>
      <vt:lpstr>Qu’est ce que le monopoly ?</vt:lpstr>
      <vt:lpstr>Présentation PowerPoint</vt:lpstr>
      <vt:lpstr>Sprint 1 : Le MVP</vt:lpstr>
      <vt:lpstr>Réaliser le MVP</vt:lpstr>
      <vt:lpstr>Tâches du sprint 1 :</vt:lpstr>
      <vt:lpstr>Résultats du Sprint 1 :</vt:lpstr>
      <vt:lpstr>Sprint 2 : Interface graphique et 11*11</vt:lpstr>
      <vt:lpstr>Réaliser le Sprint 2 :</vt:lpstr>
      <vt:lpstr>Tâches du sprint 2 :</vt:lpstr>
      <vt:lpstr>Résultats du Sprint 2</vt:lpstr>
      <vt:lpstr>Sprint 3 : Amélioration graphique / Maisons</vt:lpstr>
      <vt:lpstr>Réaliser le Sprint 3 :</vt:lpstr>
      <vt:lpstr>Tâches du Sprint 3</vt:lpstr>
      <vt:lpstr>Résultats du Sprint 3</vt:lpstr>
      <vt:lpstr>Sprint 4 : Interactions depuis un menu graphique</vt:lpstr>
      <vt:lpstr>Autour de la documentation du projet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Weeks</dc:title>
  <dc:creator>Thomas Giudicissi (Student at CentraleSupelec)</dc:creator>
  <cp:lastModifiedBy>Cyprien Pierrot (Student at CentraleSupelec)</cp:lastModifiedBy>
  <cp:revision>27</cp:revision>
  <dcterms:created xsi:type="dcterms:W3CDTF">2020-11-20T08:59:34Z</dcterms:created>
  <dcterms:modified xsi:type="dcterms:W3CDTF">2020-11-20T14:03:25Z</dcterms:modified>
</cp:coreProperties>
</file>